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9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80" r:id="rId16"/>
    <p:sldId id="293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302" r:id="rId26"/>
    <p:sldId id="289" r:id="rId27"/>
    <p:sldId id="290" r:id="rId28"/>
    <p:sldId id="291" r:id="rId29"/>
    <p:sldId id="292" r:id="rId30"/>
    <p:sldId id="294" r:id="rId31"/>
    <p:sldId id="300" r:id="rId32"/>
    <p:sldId id="295" r:id="rId33"/>
    <p:sldId id="296" r:id="rId34"/>
    <p:sldId id="297" r:id="rId35"/>
    <p:sldId id="298" r:id="rId36"/>
    <p:sldId id="299" r:id="rId37"/>
    <p:sldId id="301" r:id="rId3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Nunito" panose="020B0604020202020204" charset="0"/>
      <p:regular r:id="rId44"/>
      <p:bold r:id="rId45"/>
      <p:italic r:id="rId46"/>
      <p:boldItalic r:id="rId47"/>
    </p:embeddedFont>
    <p:embeddedFont>
      <p:font typeface="微軟正黑體" panose="020B0604030504040204" pitchFamily="34" charset="-120"/>
      <p:regular r:id="rId48"/>
      <p:bold r:id="rId49"/>
    </p:embeddedFont>
    <p:embeddedFont>
      <p:font typeface="Cambria" panose="02040503050406030204" pitchFamily="18" charset="0"/>
      <p:regular r:id="rId50"/>
      <p:bold r:id="rId51"/>
      <p:italic r:id="rId52"/>
      <p:boldItalic r:id="rId53"/>
    </p:embeddedFont>
    <p:embeddedFont>
      <p:font typeface="微軟正黑體" panose="020B0604030504040204" pitchFamily="34" charset="-120"/>
      <p:regular r:id="rId48"/>
      <p:bold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E90FB0-B8F7-4752-A659-1628652FE752}" v="1" dt="2020-11-06T11:33:25.569"/>
  </p1510:revLst>
</p1510:revInfo>
</file>

<file path=ppt/tableStyles.xml><?xml version="1.0" encoding="utf-8"?>
<a:tblStyleLst xmlns:a="http://schemas.openxmlformats.org/drawingml/2006/main" def="{A17FCDD4-98C9-4037-B45D-F91D6E8D2BD8}">
  <a:tblStyle styleId="{A17FCDD4-98C9-4037-B45D-F91D6E8D2BD8}" styleName="Table_0">
    <a:wholeTbl>
      <a:tcTxStyle b="off" i="off">
        <a:font>
          <a:latin typeface="Cambria"/>
          <a:ea typeface="Cambria"/>
          <a:cs typeface="Cambria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tcBdr/>
        <a:fill>
          <a:solidFill>
            <a:srgbClr val="CA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ACA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E6E6E6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/>
        <a:fill>
          <a:solidFill>
            <a:srgbClr val="E6E6E6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07F4A7C-B6A7-4DA4-99D8-6041D0716D49}" styleName="Table_1">
    <a:wholeTbl>
      <a:tcTxStyle b="off" i="off">
        <a:font>
          <a:latin typeface="Cambria"/>
          <a:ea typeface="Cambria"/>
          <a:cs typeface="Cambria"/>
        </a:font>
        <a:srgbClr val="FFFFFF"/>
      </a:tcTxStyle>
      <a:tcStyle>
        <a:tcBdr>
          <a:left>
            <a:ln w="12700" cap="flat" cmpd="sng">
              <a:solidFill>
                <a:srgbClr val="AF7B5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AF7B5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AF7B5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AF7B5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AF7B5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AF7B5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tcBdr/>
        <a:fill>
          <a:solidFill>
            <a:srgbClr val="CA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A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mbria"/>
          <a:ea typeface="Cambria"/>
          <a:cs typeface="Cambria"/>
        </a:font>
        <a:srgbClr val="AF7B51"/>
      </a:tcTxStyle>
      <a:tcStyle>
        <a:tcBdr/>
        <a:fill>
          <a:solidFill>
            <a:srgbClr val="FFFFFF"/>
          </a:solidFill>
        </a:fill>
      </a:tcStyle>
    </a:lastCol>
    <a:firstCol>
      <a:tcTxStyle b="on" i="off">
        <a:font>
          <a:latin typeface="Cambria"/>
          <a:ea typeface="Cambria"/>
          <a:cs typeface="Cambria"/>
        </a:font>
        <a:srgbClr val="AF7B51"/>
      </a:tcTxStyle>
      <a:tcStyle>
        <a:tcBdr/>
        <a:fill>
          <a:solidFill>
            <a:srgbClr val="FFFFFF"/>
          </a:solidFill>
        </a:fill>
      </a:tcStyle>
    </a:firstCol>
    <a:lastRow>
      <a:tcTxStyle b="on" i="off">
        <a:font>
          <a:latin typeface="Cambria"/>
          <a:ea typeface="Cambria"/>
          <a:cs typeface="Cambria"/>
        </a:font>
        <a:srgbClr val="AF7B51"/>
      </a:tcTxStyle>
      <a:tcStyle>
        <a:tcBdr>
          <a:top>
            <a:ln w="38100" cap="flat" cmpd="sng">
              <a:solidFill>
                <a:srgbClr val="AF7B5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FFFFFF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mbria"/>
          <a:ea typeface="Cambria"/>
          <a:cs typeface="Cambria"/>
        </a:font>
        <a:srgbClr val="AF7B51"/>
      </a:tcTxStyle>
      <a:tcStyle>
        <a:tcBdr>
          <a:bottom>
            <a:ln w="38100" cap="flat" cmpd="sng">
              <a:solidFill>
                <a:srgbClr val="AF7B5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FFFFF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80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015465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85865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2313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693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1604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5885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44378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8578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316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07067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72728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0287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5017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73450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8161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5822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8854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7412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64149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03259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12576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Shape 3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62591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7303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73165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3505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4379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02531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27168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78264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3909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8232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143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9103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4035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040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7427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11" name="Shape 1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12" name="Shape 12"/>
          <p:cNvSpPr/>
          <p:nvPr/>
        </p:nvSpPr>
        <p:spPr>
          <a:xfrm rot="10800000">
            <a:off x="5058907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13" name="Shape 13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grpSp>
        <p:nvGrpSpPr>
          <p:cNvPr id="14" name="Shape 14"/>
          <p:cNvGrpSpPr/>
          <p:nvPr/>
        </p:nvGrpSpPr>
        <p:grpSpPr>
          <a:xfrm>
            <a:off x="255201" y="592"/>
            <a:ext cx="2250363" cy="1044300"/>
            <a:chOff x="255200" y="592"/>
            <a:chExt cx="2250363" cy="1044300"/>
          </a:xfrm>
        </p:grpSpPr>
        <p:sp>
          <p:nvSpPr>
            <p:cNvPr id="15" name="Shape 15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6" name="Shape 16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" name="Shape 17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</p:grpSp>
      <p:grpSp>
        <p:nvGrpSpPr>
          <p:cNvPr id="18" name="Shape 18"/>
          <p:cNvGrpSpPr/>
          <p:nvPr/>
        </p:nvGrpSpPr>
        <p:grpSpPr>
          <a:xfrm>
            <a:off x="905397" y="592"/>
            <a:ext cx="2250363" cy="1044300"/>
            <a:chOff x="905395" y="592"/>
            <a:chExt cx="2250363" cy="1044300"/>
          </a:xfrm>
        </p:grpSpPr>
        <p:sp>
          <p:nvSpPr>
            <p:cNvPr id="19" name="Shape 19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0" name="Shape 20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1" name="Shape 21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</p:grpSp>
      <p:grpSp>
        <p:nvGrpSpPr>
          <p:cNvPr id="22" name="Shape 22"/>
          <p:cNvGrpSpPr/>
          <p:nvPr/>
        </p:nvGrpSpPr>
        <p:grpSpPr>
          <a:xfrm>
            <a:off x="7057469" y="5088"/>
            <a:ext cx="1851283" cy="752108"/>
            <a:chOff x="6917201" y="0"/>
            <a:chExt cx="2227777" cy="863400"/>
          </a:xfrm>
        </p:grpSpPr>
        <p:sp>
          <p:nvSpPr>
            <p:cNvPr id="23" name="Shape 2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4" name="Shape 2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5" name="Shape 2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</p:grpSp>
      <p:grpSp>
        <p:nvGrpSpPr>
          <p:cNvPr id="26" name="Shape 26"/>
          <p:cNvGrpSpPr/>
          <p:nvPr/>
        </p:nvGrpSpPr>
        <p:grpSpPr>
          <a:xfrm>
            <a:off x="6553035" y="4217858"/>
            <a:ext cx="2389068" cy="925737"/>
            <a:chOff x="6917201" y="0"/>
            <a:chExt cx="2227777" cy="863400"/>
          </a:xfrm>
        </p:grpSpPr>
        <p:sp>
          <p:nvSpPr>
            <p:cNvPr id="27" name="Shape 2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8" name="Shape 2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9" name="Shape 2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</p:grpSp>
      <p:grpSp>
        <p:nvGrpSpPr>
          <p:cNvPr id="30" name="Shape 30"/>
          <p:cNvGrpSpPr/>
          <p:nvPr/>
        </p:nvGrpSpPr>
        <p:grpSpPr>
          <a:xfrm>
            <a:off x="199153" y="4055652"/>
            <a:ext cx="2795415" cy="1083308"/>
            <a:chOff x="6917201" y="0"/>
            <a:chExt cx="2227777" cy="863400"/>
          </a:xfrm>
        </p:grpSpPr>
        <p:sp>
          <p:nvSpPr>
            <p:cNvPr id="31" name="Shape 3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2" name="Shape 3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3" name="Shape 3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34" name="Shape 34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defRPr sz="3800"/>
            </a:lvl1pPr>
            <a:lvl2pPr lvl="1" algn="ctr" rtl="0">
              <a:spcBef>
                <a:spcPts val="0"/>
              </a:spcBef>
              <a:buSzPct val="100000"/>
              <a:defRPr sz="3800"/>
            </a:lvl2pPr>
            <a:lvl3pPr lvl="2" algn="ctr" rtl="0">
              <a:spcBef>
                <a:spcPts val="0"/>
              </a:spcBef>
              <a:buSzPct val="100000"/>
              <a:defRPr sz="3800"/>
            </a:lvl3pPr>
            <a:lvl4pPr lvl="3" algn="ctr" rtl="0">
              <a:spcBef>
                <a:spcPts val="0"/>
              </a:spcBef>
              <a:buSzPct val="100000"/>
              <a:defRPr sz="3800"/>
            </a:lvl4pPr>
            <a:lvl5pPr lvl="4" algn="ctr" rtl="0">
              <a:spcBef>
                <a:spcPts val="0"/>
              </a:spcBef>
              <a:buSzPct val="100000"/>
              <a:defRPr sz="3800"/>
            </a:lvl5pPr>
            <a:lvl6pPr lvl="5" algn="ctr" rtl="0">
              <a:spcBef>
                <a:spcPts val="0"/>
              </a:spcBef>
              <a:buSzPct val="100000"/>
              <a:defRPr sz="3800"/>
            </a:lvl6pPr>
            <a:lvl7pPr lvl="6" algn="ctr" rtl="0">
              <a:spcBef>
                <a:spcPts val="0"/>
              </a:spcBef>
              <a:buSzPct val="100000"/>
              <a:defRPr sz="3800"/>
            </a:lvl7pPr>
            <a:lvl8pPr lvl="7" algn="ctr" rtl="0">
              <a:spcBef>
                <a:spcPts val="0"/>
              </a:spcBef>
              <a:buSzPct val="100000"/>
              <a:defRPr sz="3800"/>
            </a:lvl8pPr>
            <a:lvl9pPr lvl="8" algn="ctr" rtl="0">
              <a:spcBef>
                <a:spcPts val="0"/>
              </a:spcBef>
              <a:buSzPct val="100000"/>
              <a:defRPr sz="3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ubTitle" idx="1"/>
          </p:nvPr>
        </p:nvSpPr>
        <p:spPr>
          <a:xfrm>
            <a:off x="1858703" y="3413158"/>
            <a:ext cx="5361300" cy="52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390735" y="454366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grpSp>
        <p:nvGrpSpPr>
          <p:cNvPr id="111" name="Shape 111"/>
          <p:cNvGrpSpPr/>
          <p:nvPr/>
        </p:nvGrpSpPr>
        <p:grpSpPr>
          <a:xfrm>
            <a:off x="5959223" y="4119582"/>
            <a:ext cx="2520952" cy="1024165"/>
            <a:chOff x="6917201" y="0"/>
            <a:chExt cx="2227777" cy="863400"/>
          </a:xfrm>
        </p:grpSpPr>
        <p:sp>
          <p:nvSpPr>
            <p:cNvPr id="112" name="Shape 11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3" name="Shape 11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4" name="Shape 1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</p:grpSp>
      <p:grpSp>
        <p:nvGrpSpPr>
          <p:cNvPr id="115" name="Shape 115"/>
          <p:cNvGrpSpPr/>
          <p:nvPr/>
        </p:nvGrpSpPr>
        <p:grpSpPr>
          <a:xfrm>
            <a:off x="199153" y="2"/>
            <a:ext cx="2795415" cy="1083308"/>
            <a:chOff x="6917201" y="0"/>
            <a:chExt cx="2227777" cy="863400"/>
          </a:xfrm>
        </p:grpSpPr>
        <p:sp>
          <p:nvSpPr>
            <p:cNvPr id="116" name="Shape 11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7" name="Shape 11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8" name="Shape 11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1385851" y="1383850"/>
            <a:ext cx="6372300" cy="13797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2"/>
              </a:buClr>
              <a:buSzPct val="100000"/>
              <a:defRPr sz="8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defRPr sz="8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defRPr sz="8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defRPr sz="8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defRPr sz="8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defRPr sz="8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defRPr sz="8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defRPr sz="8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defRPr sz="8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1385851" y="2863850"/>
            <a:ext cx="6372300" cy="641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390735" y="454366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8390735" y="454366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 flipH="1">
            <a:off x="4757103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grpSp>
        <p:nvGrpSpPr>
          <p:cNvPr id="39" name="Shape 39"/>
          <p:cNvGrpSpPr/>
          <p:nvPr/>
        </p:nvGrpSpPr>
        <p:grpSpPr>
          <a:xfrm>
            <a:off x="5594196" y="3961115"/>
            <a:ext cx="2910145" cy="1182340"/>
            <a:chOff x="6917201" y="0"/>
            <a:chExt cx="2227777" cy="863400"/>
          </a:xfrm>
        </p:grpSpPr>
        <p:sp>
          <p:nvSpPr>
            <p:cNvPr id="40" name="Shape 4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1" name="Shape 4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2" name="Shape 4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</p:grpSp>
      <p:grpSp>
        <p:nvGrpSpPr>
          <p:cNvPr id="43" name="Shape 43"/>
          <p:cNvGrpSpPr/>
          <p:nvPr/>
        </p:nvGrpSpPr>
        <p:grpSpPr>
          <a:xfrm>
            <a:off x="199153" y="2"/>
            <a:ext cx="2795415" cy="1083308"/>
            <a:chOff x="6917201" y="0"/>
            <a:chExt cx="2227777" cy="863400"/>
          </a:xfrm>
        </p:grpSpPr>
        <p:sp>
          <p:nvSpPr>
            <p:cNvPr id="44" name="Shape 4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5" name="Shape 4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6" name="Shape 46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1888686" y="1746100"/>
            <a:ext cx="5377500" cy="1646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2"/>
              </a:buClr>
              <a:buSzPct val="100000"/>
              <a:defRPr sz="3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defRPr sz="3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defRPr sz="3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defRPr sz="3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defRPr sz="3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defRPr sz="3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defRPr sz="3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defRPr sz="3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390735" y="454366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51" name="Shape 51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52" name="Shape 52"/>
          <p:cNvSpPr/>
          <p:nvPr/>
        </p:nvSpPr>
        <p:spPr>
          <a:xfrm>
            <a:off x="203227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819151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819151" y="1990725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390735" y="454366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58" name="Shape 58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59" name="Shape 59"/>
          <p:cNvSpPr/>
          <p:nvPr/>
        </p:nvSpPr>
        <p:spPr>
          <a:xfrm>
            <a:off x="203227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819151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819151" y="1990725"/>
            <a:ext cx="3686100" cy="2448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8390735" y="454366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66" name="Shape 6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67" name="Shape 67"/>
          <p:cNvSpPr/>
          <p:nvPr/>
        </p:nvSpPr>
        <p:spPr>
          <a:xfrm>
            <a:off x="203227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819151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390735" y="454366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72" name="Shape 7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73" name="Shape 73"/>
          <p:cNvSpPr/>
          <p:nvPr/>
        </p:nvSpPr>
        <p:spPr>
          <a:xfrm>
            <a:off x="203227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819151" y="845600"/>
            <a:ext cx="3709200" cy="1383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8390735" y="454366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79" name="Shape 79"/>
          <p:cNvSpPr/>
          <p:nvPr/>
        </p:nvSpPr>
        <p:spPr>
          <a:xfrm flipH="1">
            <a:off x="3583211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grpSp>
        <p:nvGrpSpPr>
          <p:cNvPr id="80" name="Shape 80"/>
          <p:cNvGrpSpPr/>
          <p:nvPr/>
        </p:nvGrpSpPr>
        <p:grpSpPr>
          <a:xfrm>
            <a:off x="255993" y="-118"/>
            <a:ext cx="2251347" cy="1043408"/>
            <a:chOff x="3961956" y="4383950"/>
            <a:chExt cx="1160548" cy="548700"/>
          </a:xfrm>
        </p:grpSpPr>
        <p:sp>
          <p:nvSpPr>
            <p:cNvPr id="81" name="Shape 81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2" name="Shape 82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3" name="Shape 83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84" name="Shape 84"/>
          <p:cNvSpPr/>
          <p:nvPr/>
        </p:nvSpPr>
        <p:spPr>
          <a:xfrm>
            <a:off x="203227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grpSp>
        <p:nvGrpSpPr>
          <p:cNvPr id="85" name="Shape 85"/>
          <p:cNvGrpSpPr/>
          <p:nvPr/>
        </p:nvGrpSpPr>
        <p:grpSpPr>
          <a:xfrm>
            <a:off x="34933" y="4522125"/>
            <a:ext cx="1593307" cy="617072"/>
            <a:chOff x="6917201" y="0"/>
            <a:chExt cx="2227777" cy="863400"/>
          </a:xfrm>
        </p:grpSpPr>
        <p:sp>
          <p:nvSpPr>
            <p:cNvPr id="86" name="Shape 8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7" name="Shape 8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8" name="Shape 8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</p:grpSp>
      <p:grpSp>
        <p:nvGrpSpPr>
          <p:cNvPr id="89" name="Shape 89"/>
          <p:cNvGrpSpPr/>
          <p:nvPr/>
        </p:nvGrpSpPr>
        <p:grpSpPr>
          <a:xfrm>
            <a:off x="5886357" y="1243"/>
            <a:ext cx="3257455" cy="1261514"/>
            <a:chOff x="6917201" y="0"/>
            <a:chExt cx="2227777" cy="863400"/>
          </a:xfrm>
        </p:grpSpPr>
        <p:sp>
          <p:nvSpPr>
            <p:cNvPr id="90" name="Shape 9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1" name="Shape 9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2" name="Shape 9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1393931" y="1301146"/>
            <a:ext cx="6366900" cy="25392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defRPr sz="3200"/>
            </a:lvl1pPr>
            <a:lvl2pPr lvl="1" algn="ctr" rtl="0">
              <a:spcBef>
                <a:spcPts val="0"/>
              </a:spcBef>
              <a:buSzPct val="100000"/>
              <a:defRPr sz="3200"/>
            </a:lvl2pPr>
            <a:lvl3pPr lvl="2" algn="ctr" rtl="0">
              <a:spcBef>
                <a:spcPts val="0"/>
              </a:spcBef>
              <a:buSzPct val="100000"/>
              <a:defRPr sz="3200"/>
            </a:lvl3pPr>
            <a:lvl4pPr lvl="3" algn="ctr" rtl="0">
              <a:spcBef>
                <a:spcPts val="0"/>
              </a:spcBef>
              <a:buSzPct val="100000"/>
              <a:defRPr sz="3200"/>
            </a:lvl4pPr>
            <a:lvl5pPr lvl="4" algn="ctr" rtl="0">
              <a:spcBef>
                <a:spcPts val="0"/>
              </a:spcBef>
              <a:buSzPct val="100000"/>
              <a:defRPr sz="3200"/>
            </a:lvl5pPr>
            <a:lvl6pPr lvl="5" algn="ctr" rtl="0">
              <a:spcBef>
                <a:spcPts val="0"/>
              </a:spcBef>
              <a:buSzPct val="100000"/>
              <a:defRPr sz="3200"/>
            </a:lvl6pPr>
            <a:lvl7pPr lvl="6" algn="ctr" rtl="0">
              <a:spcBef>
                <a:spcPts val="0"/>
              </a:spcBef>
              <a:buSzPct val="100000"/>
              <a:defRPr sz="3200"/>
            </a:lvl7pPr>
            <a:lvl8pPr lvl="7" algn="ctr" rtl="0">
              <a:spcBef>
                <a:spcPts val="0"/>
              </a:spcBef>
              <a:buSzPct val="100000"/>
              <a:defRPr sz="3200"/>
            </a:lvl8pPr>
            <a:lvl9pPr lvl="8" algn="ctr" rtl="0">
              <a:spcBef>
                <a:spcPts val="0"/>
              </a:spcBef>
              <a:buSzPct val="100000"/>
              <a:defRPr sz="3200"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8390735" y="454366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97" name="Shape 9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98" name="Shape 98"/>
          <p:cNvSpPr/>
          <p:nvPr/>
        </p:nvSpPr>
        <p:spPr>
          <a:xfrm>
            <a:off x="203227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819151" y="845600"/>
            <a:ext cx="6424200" cy="705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ubTitle" idx="1"/>
          </p:nvPr>
        </p:nvSpPr>
        <p:spPr>
          <a:xfrm>
            <a:off x="819151" y="1550700"/>
            <a:ext cx="5859900" cy="393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2"/>
          </p:nvPr>
        </p:nvSpPr>
        <p:spPr>
          <a:xfrm>
            <a:off x="819151" y="2467050"/>
            <a:ext cx="5859900" cy="2095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8390735" y="454366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105" name="Shape 10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106" name="Shape 106"/>
          <p:cNvSpPr/>
          <p:nvPr/>
        </p:nvSpPr>
        <p:spPr>
          <a:xfrm>
            <a:off x="203227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328027" y="4163500"/>
            <a:ext cx="7415100" cy="6051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8390735" y="454366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390735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algn="r"/>
            <a:fld id="{00000000-1234-1234-1234-123412341234}" type="slidenum">
              <a:rPr lang="en-US" altLang="zh-TW" sz="1000" smtClean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pPr algn="r"/>
              <a:t>‹#›</a:t>
            </a:fld>
            <a:endParaRPr lang="zh-TW" altLang="en-US"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zh.wikipedia.org/wiki/%E5%B7%9D%E7%AB%AF%E5%BA%B7%E6%88%90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peech.ee.ntu.edu.tw/homework/DSP_HW2-2/FAQ.htm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ntudsp2022ta@gmail.com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peech.ee.ntu.edu.tw/homework/DSP_HW2-2/phonetic_class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n.hum.uva.nl/praat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r>
              <a:rPr lang="en-US" altLang="zh-TW" sz="4200"/>
              <a:t>DSP HW2-2</a:t>
            </a:r>
            <a:r>
              <a:rPr lang="zh-TW"/>
              <a:t/>
            </a:r>
            <a:br>
              <a:rPr lang="zh-TW"/>
            </a:br>
            <a:r>
              <a:rPr lang="zh-TW"/>
              <a:t>Speech Analysis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 altLang="en-US" sz="1800" dirty="0">
                <a:latin typeface="Microsoft JhengHei"/>
                <a:ea typeface="Microsoft JhengHei"/>
                <a:cs typeface="Microsoft JhengHei"/>
                <a:sym typeface="Microsoft JhengHei"/>
              </a:rPr>
              <a:t>教授：李琳山</a:t>
            </a:r>
            <a:br>
              <a:rPr lang="zh-TW" altLang="en-US" sz="1800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altLang="en-US" sz="1800" dirty="0">
                <a:latin typeface="Microsoft JhengHei"/>
                <a:ea typeface="Microsoft JhengHei"/>
                <a:cs typeface="Microsoft JhengHei"/>
                <a:sym typeface="Microsoft JhengHei"/>
              </a:rPr>
              <a:t>助教</a:t>
            </a:r>
            <a:r>
              <a:rPr lang="zh-TW" altLang="en-US" sz="18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：</a:t>
            </a:r>
            <a:r>
              <a:rPr lang="zh-TW" altLang="en-US" sz="1800" dirty="0">
                <a:latin typeface="Microsoft JhengHei"/>
                <a:ea typeface="Microsoft JhengHei"/>
                <a:cs typeface="Microsoft JhengHei"/>
                <a:sym typeface="Microsoft JhengHei"/>
              </a:rPr>
              <a:t>林棋竣</a:t>
            </a:r>
            <a:br>
              <a:rPr lang="zh-TW" altLang="en-US" sz="1800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lang="zh-TW" altLang="en-US" sz="18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/>
              <a:t>Praat - </a:t>
            </a:r>
            <a:r>
              <a:rPr lang="en-US" alt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Label a wave file </a:t>
            </a:r>
            <a:r>
              <a:rPr lang="zh-TW"/>
              <a:t/>
            </a:r>
            <a:br>
              <a:rPr lang="zh-TW"/>
            </a:br>
            <a:endParaRPr lang="zh-TW"/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819151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178" indent="-355582"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en-US" altLang="zh-TW" sz="2400" dirty="0">
                <a:solidFill>
                  <a:srgbClr val="000000"/>
                </a:solidFill>
              </a:rPr>
              <a:t>With </a:t>
            </a:r>
            <a:r>
              <a:rPr lang="en-US" altLang="zh-TW" sz="2400" b="1" dirty="0">
                <a:solidFill>
                  <a:srgbClr val="000000"/>
                </a:solidFill>
              </a:rPr>
              <a:t>BOTH</a:t>
            </a:r>
            <a:r>
              <a:rPr lang="zh-TW" altLang="en-US" sz="2400" dirty="0">
                <a:solidFill>
                  <a:srgbClr val="000000"/>
                </a:solidFill>
              </a:rPr>
              <a:t> </a:t>
            </a:r>
            <a:r>
              <a:rPr lang="en-US" altLang="zh-TW" sz="2400" dirty="0">
                <a:solidFill>
                  <a:srgbClr val="000000"/>
                </a:solidFill>
              </a:rPr>
              <a:t>objects selected</a:t>
            </a:r>
          </a:p>
          <a:p>
            <a:pPr marL="457178" indent="-355582"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en-US" altLang="zh-TW" sz="2400" dirty="0">
                <a:solidFill>
                  <a:srgbClr val="000000"/>
                </a:solidFill>
              </a:rPr>
              <a:t>click </a:t>
            </a:r>
            <a:r>
              <a:rPr lang="en-US" altLang="zh-TW" sz="2400" b="1" i="1" dirty="0">
                <a:solidFill>
                  <a:srgbClr val="000000"/>
                </a:solidFill>
              </a:rPr>
              <a:t>View &amp; Edit</a:t>
            </a:r>
            <a:r>
              <a:rPr lang="zh-TW" altLang="en-US" sz="2400" dirty="0">
                <a:solidFill>
                  <a:srgbClr val="000000"/>
                </a:solidFill>
              </a:rPr>
              <a:t/>
            </a:r>
            <a:br>
              <a:rPr lang="zh-TW" altLang="en-US" sz="2400" dirty="0">
                <a:solidFill>
                  <a:srgbClr val="000000"/>
                </a:solidFill>
              </a:rPr>
            </a:br>
            <a:r>
              <a:rPr lang="zh-TW" altLang="en-US" sz="2400" dirty="0">
                <a:solidFill>
                  <a:srgbClr val="000000"/>
                </a:solidFill>
              </a:rPr>
              <a:t/>
            </a:r>
            <a:br>
              <a:rPr lang="zh-TW" altLang="en-US" sz="2400" dirty="0">
                <a:solidFill>
                  <a:srgbClr val="000000"/>
                </a:solidFill>
              </a:rPr>
            </a:br>
            <a:r>
              <a:rPr lang="zh-TW" altLang="en-US" sz="2400" dirty="0">
                <a:solidFill>
                  <a:srgbClr val="000000"/>
                </a:solidFill>
              </a:rPr>
              <a:t/>
            </a:r>
            <a:br>
              <a:rPr lang="zh-TW" altLang="en-US" sz="2400" dirty="0">
                <a:solidFill>
                  <a:srgbClr val="000000"/>
                </a:solidFill>
              </a:rPr>
            </a:br>
            <a:r>
              <a:rPr lang="zh-TW" altLang="en-US" sz="2400" dirty="0">
                <a:solidFill>
                  <a:srgbClr val="000000"/>
                </a:solidFill>
              </a:rPr>
              <a:t/>
            </a:r>
            <a:br>
              <a:rPr lang="zh-TW" altLang="en-US" sz="2400" dirty="0">
                <a:solidFill>
                  <a:srgbClr val="000000"/>
                </a:solidFill>
              </a:rPr>
            </a:br>
            <a:r>
              <a:rPr lang="zh-TW" alt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alt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alt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alt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zh-TW" altLang="en-US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Shape 247"/>
          <p:cNvPicPr preferRelativeResize="0"/>
          <p:nvPr/>
        </p:nvPicPr>
        <p:blipFill rotWithShape="1">
          <a:blip r:embed="rId3">
            <a:alphaModFix/>
          </a:blip>
          <a:srcRect l="3099" r="6525" b="12595"/>
          <a:stretch/>
        </p:blipFill>
        <p:spPr>
          <a:xfrm>
            <a:off x="3807881" y="1939204"/>
            <a:ext cx="4516975" cy="296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/>
              <a:t>Praat - </a:t>
            </a:r>
            <a:r>
              <a:rPr lang="en-US" alt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Label a wave file </a:t>
            </a:r>
            <a:r>
              <a:rPr lang="zh-TW"/>
              <a:t/>
            </a:r>
            <a:br>
              <a:rPr lang="zh-TW"/>
            </a:br>
            <a:endParaRPr lang="zh-TW"/>
          </a:p>
        </p:txBody>
      </p:sp>
      <p:pic>
        <p:nvPicPr>
          <p:cNvPr id="253" name="Shape 253"/>
          <p:cNvPicPr preferRelativeResize="0"/>
          <p:nvPr/>
        </p:nvPicPr>
        <p:blipFill rotWithShape="1">
          <a:blip r:embed="rId3">
            <a:alphaModFix/>
          </a:blip>
          <a:srcRect l="2891" t="10514" r="2608"/>
          <a:stretch/>
        </p:blipFill>
        <p:spPr>
          <a:xfrm>
            <a:off x="1701954" y="1383178"/>
            <a:ext cx="5740101" cy="35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/>
              <a:t>Praat - </a:t>
            </a:r>
            <a:r>
              <a:rPr lang="en-US" alt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Label a wave file </a:t>
            </a:r>
            <a:r>
              <a:rPr lang="zh-TW"/>
              <a:t/>
            </a:r>
            <a:br>
              <a:rPr lang="zh-TW"/>
            </a:br>
            <a:endParaRPr lang="zh-TW"/>
          </a:p>
        </p:txBody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819151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178" indent="-355582"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en-US" altLang="zh-TW" sz="2400" dirty="0">
                <a:solidFill>
                  <a:srgbClr val="000000"/>
                </a:solidFill>
              </a:rPr>
              <a:t>Click on spectrogram for your boundary</a:t>
            </a:r>
          </a:p>
          <a:p>
            <a:pPr marL="457178" indent="-355582"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en-US" altLang="zh-TW" sz="2400" dirty="0">
                <a:solidFill>
                  <a:srgbClr val="000000"/>
                </a:solidFill>
              </a:rPr>
              <a:t>Add the boundary </a:t>
            </a:r>
            <a:r>
              <a:rPr lang="en-US" altLang="zh-TW" sz="2400" dirty="0" smtClean="0">
                <a:solidFill>
                  <a:srgbClr val="000000"/>
                </a:solidFill>
              </a:rPr>
              <a:t>by pressing enter</a:t>
            </a:r>
            <a:r>
              <a:rPr lang="en-US" altLang="zh-TW" sz="2400" dirty="0">
                <a:solidFill>
                  <a:srgbClr val="000000"/>
                </a:solidFill>
              </a:rPr>
              <a:t/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en-US" altLang="zh-TW" sz="2000" dirty="0">
                <a:solidFill>
                  <a:srgbClr val="000000"/>
                </a:solidFill>
              </a:rPr>
              <a:t>Remove by choosing “Boundary/Remove”</a:t>
            </a:r>
          </a:p>
          <a:p>
            <a:pPr marL="457178" indent="-355582"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en-US" altLang="zh-TW" sz="2400" dirty="0">
                <a:solidFill>
                  <a:srgbClr val="000000"/>
                </a:solidFill>
              </a:rPr>
              <a:t>Drag you boundaries to be more accurate</a:t>
            </a:r>
          </a:p>
          <a:p>
            <a:pPr marL="457178" indent="-355582"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en-US" altLang="zh-TW" sz="2400" dirty="0">
                <a:solidFill>
                  <a:srgbClr val="000000"/>
                </a:solidFill>
              </a:rPr>
              <a:t>Click between your boundary and type in your label (according to the </a:t>
            </a:r>
            <a:r>
              <a:rPr lang="en-US" altLang="zh-TW" sz="2400" dirty="0" smtClean="0">
                <a:solidFill>
                  <a:srgbClr val="FF0000"/>
                </a:solidFill>
              </a:rPr>
              <a:t>Syllable table</a:t>
            </a:r>
            <a:r>
              <a:rPr lang="en-US" altLang="zh-TW" sz="2400" dirty="0" smtClean="0">
                <a:solidFill>
                  <a:srgbClr val="000000"/>
                </a:solidFill>
              </a:rPr>
              <a:t>)</a:t>
            </a:r>
            <a:r>
              <a:rPr lang="en-US" altLang="zh-TW" sz="2400" dirty="0">
                <a:solidFill>
                  <a:srgbClr val="000000"/>
                </a:solidFill>
              </a:rPr>
              <a:t/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en-US" altLang="zh-TW" sz="2000" dirty="0">
                <a:solidFill>
                  <a:srgbClr val="000000"/>
                </a:solidFill>
              </a:rPr>
              <a:t>Listen to your label by clicking the number (interval time) below it</a:t>
            </a:r>
            <a:endParaRPr lang="zh-TW" altLang="en-US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/>
              <a:t>Praat - </a:t>
            </a:r>
            <a:r>
              <a:rPr lang="en-US" alt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After labeling </a:t>
            </a:r>
            <a:r>
              <a:rPr lang="zh-TW"/>
              <a:t/>
            </a:r>
            <a:br>
              <a:rPr lang="zh-TW"/>
            </a:br>
            <a:endParaRPr lang="zh-TW"/>
          </a:p>
        </p:txBody>
      </p:sp>
      <p:pic>
        <p:nvPicPr>
          <p:cNvPr id="265" name="Shape 265"/>
          <p:cNvPicPr preferRelativeResize="0"/>
          <p:nvPr/>
        </p:nvPicPr>
        <p:blipFill rotWithShape="1">
          <a:blip r:embed="rId3">
            <a:alphaModFix/>
          </a:blip>
          <a:srcRect t="10530" b="1564"/>
          <a:stretch/>
        </p:blipFill>
        <p:spPr>
          <a:xfrm>
            <a:off x="487713" y="1408731"/>
            <a:ext cx="8168576" cy="34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/>
              <a:t>Praat - </a:t>
            </a:r>
            <a:r>
              <a:rPr lang="en-US" alt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Save your Label file</a:t>
            </a:r>
            <a:r>
              <a:rPr lang="zh-TW"/>
              <a:t> </a:t>
            </a:r>
            <a:br>
              <a:rPr lang="zh-TW"/>
            </a:br>
            <a:endParaRPr lang="zh-TW"/>
          </a:p>
        </p:txBody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819151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178" indent="-355582">
              <a:buClr>
                <a:srgbClr val="000000"/>
              </a:buClr>
              <a:buSzPct val="83333"/>
            </a:pPr>
            <a:r>
              <a:rPr lang="en-US" altLang="zh-TW" sz="2400">
                <a:solidFill>
                  <a:srgbClr val="000000"/>
                </a:solidFill>
              </a:rPr>
              <a:t>Save your TextGrid object as short text file</a:t>
            </a:r>
            <a:br>
              <a:rPr lang="en-US" altLang="zh-TW" sz="2400">
                <a:solidFill>
                  <a:srgbClr val="000000"/>
                </a:solidFill>
              </a:rPr>
            </a:br>
            <a:r>
              <a:rPr lang="en-US" altLang="zh-TW" sz="2000">
                <a:solidFill>
                  <a:srgbClr val="000000"/>
                </a:solidFill>
              </a:rPr>
              <a:t>File should be “.TextGrid” not “.Collection”</a:t>
            </a:r>
            <a:r>
              <a:rPr lang="zh-TW" altLang="en-US" sz="2400">
                <a:solidFill>
                  <a:srgbClr val="000000"/>
                </a:solidFill>
              </a:rPr>
              <a:t/>
            </a:r>
            <a:br>
              <a:rPr lang="zh-TW" altLang="en-US" sz="2400">
                <a:solidFill>
                  <a:srgbClr val="000000"/>
                </a:solidFill>
              </a:rPr>
            </a:br>
            <a:r>
              <a:rPr lang="zh-TW" altLang="en-US" sz="2400">
                <a:solidFill>
                  <a:srgbClr val="000000"/>
                </a:solidFill>
              </a:rPr>
              <a:t/>
            </a:r>
            <a:br>
              <a:rPr lang="zh-TW" altLang="en-US" sz="2400">
                <a:solidFill>
                  <a:srgbClr val="000000"/>
                </a:solidFill>
              </a:rPr>
            </a:br>
            <a:endParaRPr lang="zh-TW" altLang="en-US" sz="2400">
              <a:solidFill>
                <a:srgbClr val="000000"/>
              </a:solidFill>
            </a:endParaRPr>
          </a:p>
        </p:txBody>
      </p:sp>
      <p:pic>
        <p:nvPicPr>
          <p:cNvPr id="272" name="Shape 272"/>
          <p:cNvPicPr preferRelativeResize="0"/>
          <p:nvPr/>
        </p:nvPicPr>
        <p:blipFill rotWithShape="1">
          <a:blip r:embed="rId3">
            <a:alphaModFix/>
          </a:blip>
          <a:srcRect b="35182"/>
          <a:stretch/>
        </p:blipFill>
        <p:spPr>
          <a:xfrm>
            <a:off x="1538405" y="2458329"/>
            <a:ext cx="6305551" cy="229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/>
              <a:t>Report - Part 1 (20%)</a:t>
            </a:r>
            <a:br>
              <a:rPr lang="zh-TW"/>
            </a:br>
            <a:endParaRPr lang="zh-TW"/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819151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178" indent="-355582"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en-US" altLang="zh-TW" sz="2400" dirty="0">
                <a:solidFill>
                  <a:srgbClr val="000000"/>
                </a:solidFill>
              </a:rPr>
              <a:t>Choose your wave files from directories according to your student ID </a:t>
            </a:r>
            <a:r>
              <a:rPr lang="en-US" altLang="zh-TW" sz="2400" dirty="0" smtClean="0">
                <a:solidFill>
                  <a:srgbClr val="000000"/>
                </a:solidFill>
              </a:rPr>
              <a:t>(</a:t>
            </a:r>
            <a:r>
              <a:rPr lang="en-US" altLang="zh-TW" sz="1600" u="sng" dirty="0">
                <a:solidFill>
                  <a:schemeClr val="accent6">
                    <a:lumMod val="75000"/>
                  </a:schemeClr>
                </a:solidFill>
              </a:rPr>
              <a:t>http://speech.ee.ntu.edu.tw/homework/DSP_HW2-2</a:t>
            </a:r>
            <a:r>
              <a:rPr lang="en-US" altLang="zh-TW" sz="1600" u="sng" dirty="0" smtClean="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en-US" altLang="zh-TW" sz="2400" dirty="0" smtClean="0">
                <a:solidFill>
                  <a:srgbClr val="000000"/>
                </a:solidFill>
              </a:rPr>
              <a:t>).</a:t>
            </a:r>
            <a:endParaRPr lang="en-US" altLang="zh-TW" sz="2400" dirty="0">
              <a:solidFill>
                <a:srgbClr val="000000"/>
              </a:solidFill>
            </a:endParaRPr>
          </a:p>
          <a:p>
            <a:pPr marL="457178" indent="-355582"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en-US" altLang="zh-TW" sz="2400" dirty="0">
                <a:solidFill>
                  <a:srgbClr val="000000"/>
                </a:solidFill>
              </a:rPr>
              <a:t>You must submit at least 5 fully labeled TextGrid files (</a:t>
            </a:r>
            <a:r>
              <a:rPr lang="en-US" altLang="zh-TW" sz="2400" b="1" dirty="0">
                <a:solidFill>
                  <a:srgbClr val="000000"/>
                </a:solidFill>
              </a:rPr>
              <a:t>along with their wave files</a:t>
            </a:r>
            <a:r>
              <a:rPr lang="en-US" altLang="zh-TW" sz="2400" dirty="0">
                <a:solidFill>
                  <a:srgbClr val="000000"/>
                </a:solidFill>
              </a:rPr>
              <a:t>).</a:t>
            </a:r>
          </a:p>
          <a:p>
            <a:pPr marL="457178" indent="-355582"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en-US" altLang="zh-TW" sz="2400" dirty="0">
                <a:solidFill>
                  <a:srgbClr val="000000"/>
                </a:solidFill>
              </a:rPr>
              <a:t>These 5 files should contain the initial/final labels you use in part 2.</a:t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en-US" altLang="zh-TW" sz="2400" dirty="0">
                <a:solidFill>
                  <a:srgbClr val="000000"/>
                </a:solidFill>
              </a:rPr>
              <a:t/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en-US" altLang="zh-TW" sz="2400" dirty="0">
                <a:solidFill>
                  <a:srgbClr val="000000"/>
                </a:solidFill>
              </a:rPr>
              <a:t/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en-US" altLang="zh-TW" sz="2400" dirty="0">
                <a:solidFill>
                  <a:srgbClr val="000000"/>
                </a:solidFill>
              </a:rPr>
              <a:t/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zh-TW" alt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alt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alt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alt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zh-TW" altLang="en-US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altLang="zh-TW" dirty="0" smtClean="0"/>
              <a:t>Part 1 Reminders</a:t>
            </a:r>
            <a:endParaRPr lang="zh-TW" dirty="0"/>
          </a:p>
        </p:txBody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819151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altLang="zh-TW" sz="24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Some useful information about labeling.</a:t>
            </a:r>
          </a:p>
          <a:p>
            <a:pPr marL="457178" indent="-34288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Cambria"/>
            </a:pPr>
            <a:r>
              <a:rPr lang="zh-TW" altLang="en-US" sz="1800" b="1" i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“</a:t>
            </a:r>
            <a:r>
              <a:rPr lang="en-US" altLang="zh-TW" sz="1800" b="1" i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sil”  </a:t>
            </a:r>
            <a:r>
              <a:rPr lang="en-US" altLang="zh-TW" sz="18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for silence</a:t>
            </a:r>
            <a:r>
              <a:rPr lang="en-US" altLang="zh-TW" sz="1800" dirty="0" smtClean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.</a:t>
            </a:r>
          </a:p>
          <a:p>
            <a:pPr marL="457178" indent="-34288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Cambria"/>
            </a:pPr>
            <a:r>
              <a:rPr lang="zh-TW" altLang="en-US" sz="1800" b="1" i="1" dirty="0" smtClean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“</a:t>
            </a:r>
            <a:r>
              <a:rPr lang="en-US" altLang="zh-TW" sz="1800" b="1" i="1" dirty="0" err="1" smtClean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sp</a:t>
            </a:r>
            <a:r>
              <a:rPr lang="en-US" altLang="zh-TW" sz="1800" b="1" i="1" dirty="0" smtClean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”</a:t>
            </a:r>
            <a:r>
              <a:rPr lang="zh-TW" altLang="en-US" sz="1800" dirty="0" smtClean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-US" altLang="zh-TW" sz="1800" dirty="0" smtClean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for short pause.</a:t>
            </a:r>
          </a:p>
          <a:p>
            <a:pPr marL="457178" indent="-34288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Cambria"/>
            </a:pPr>
            <a:r>
              <a:rPr lang="en-US" altLang="zh-TW" sz="1800" dirty="0" smtClean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fricative/affricate </a:t>
            </a:r>
            <a:r>
              <a:rPr lang="en-US" altLang="zh-TW" sz="18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initials </a:t>
            </a:r>
            <a:br>
              <a:rPr lang="en-US" altLang="zh-TW" sz="18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altLang="zh-TW" sz="18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do not contain voicing parts.</a:t>
            </a:r>
          </a:p>
          <a:p>
            <a:pPr marL="457178" indent="-34288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Cambria"/>
            </a:pPr>
            <a:r>
              <a:rPr lang="en-US" altLang="zh-TW" sz="18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plosive initials contain closure </a:t>
            </a:r>
            <a:br>
              <a:rPr lang="en-US" altLang="zh-TW" sz="18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altLang="zh-TW" sz="18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or aspiration period</a:t>
            </a:r>
            <a:r>
              <a:rPr lang="en-US" altLang="zh-TW" sz="1800" dirty="0" smtClean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.</a:t>
            </a:r>
          </a:p>
          <a:p>
            <a:pPr>
              <a:buNone/>
            </a:pPr>
            <a:r>
              <a:rPr lang="zh-TW" alt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alt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alt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alt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zh-TW" altLang="en-US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Shape 156"/>
          <p:cNvPicPr preferRelativeResize="0"/>
          <p:nvPr/>
        </p:nvPicPr>
        <p:blipFill rotWithShape="1">
          <a:blip r:embed="rId3">
            <a:alphaModFix/>
          </a:blip>
          <a:srcRect l="37499" t="40274" r="30607" b="17201"/>
          <a:stretch/>
        </p:blipFill>
        <p:spPr>
          <a:xfrm>
            <a:off x="4711053" y="1957602"/>
            <a:ext cx="3695651" cy="2954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9515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/>
              <a:t>Report - Part 2 (30%)</a:t>
            </a:r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819151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178" indent="-355582"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en-US" altLang="zh-TW" sz="2400" dirty="0">
                <a:solidFill>
                  <a:srgbClr val="000000"/>
                </a:solidFill>
              </a:rPr>
              <a:t>Choose at least 2 initials from the 4 classes </a:t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en-US" altLang="zh-TW" sz="2400" dirty="0">
                <a:solidFill>
                  <a:srgbClr val="000000"/>
                </a:solidFill>
              </a:rPr>
              <a:t>(Plosive, Fricative, Affricate, Nasal)</a:t>
            </a:r>
          </a:p>
          <a:p>
            <a:pPr marL="457178" indent="-355582"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en-US" altLang="zh-TW" sz="2400" dirty="0">
                <a:solidFill>
                  <a:srgbClr val="000000"/>
                </a:solidFill>
              </a:rPr>
              <a:t>For each of these 8 initials, create a table that contains at least 2 screenshots of its label. </a:t>
            </a:r>
          </a:p>
          <a:p>
            <a:pPr marL="457178" indent="-355582"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en-US" altLang="zh-TW" sz="2400" dirty="0">
                <a:solidFill>
                  <a:srgbClr val="000000"/>
                </a:solidFill>
              </a:rPr>
              <a:t>Please show intensity and formant.</a:t>
            </a:r>
            <a:br>
              <a:rPr lang="en-US" altLang="zh-TW" sz="2400" dirty="0">
                <a:solidFill>
                  <a:srgbClr val="000000"/>
                </a:solidFill>
              </a:rPr>
            </a:br>
            <a:endParaRPr lang="en-US" altLang="zh-TW" sz="2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/>
              <a:t>Part 2 - </a:t>
            </a:r>
            <a:r>
              <a:rPr lang="en-US" alt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  <a:r>
              <a:rPr lang="zh-TW" alt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：</a:t>
            </a:r>
            <a:r>
              <a:rPr lang="en-US" alt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Plosive b (</a:t>
            </a:r>
            <a:r>
              <a:rPr lang="zh-TW" alt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ㄅ</a:t>
            </a:r>
            <a:r>
              <a:rPr lang="en-US" alt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graphicFrame>
        <p:nvGraphicFramePr>
          <p:cNvPr id="302" name="Shape 302"/>
          <p:cNvGraphicFramePr/>
          <p:nvPr/>
        </p:nvGraphicFramePr>
        <p:xfrm>
          <a:off x="1676551" y="1379124"/>
          <a:ext cx="5790900" cy="3444262"/>
        </p:xfrm>
        <a:graphic>
          <a:graphicData uri="http://schemas.openxmlformats.org/drawingml/2006/table">
            <a:tbl>
              <a:tblPr firstRow="1" bandRow="1">
                <a:noFill/>
                <a:tableStyleId>{A07F4A7C-B6A7-4DA4-99D8-6041D0716D49}</a:tableStyleId>
              </a:tblPr>
              <a:tblGrid>
                <a:gridCol w="14477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77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477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477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57211">
                <a:tc gridSpan="2">
                  <a:txBody>
                    <a:bodyPr/>
                    <a:lstStyle/>
                    <a:p>
                      <a:pPr marL="0" marR="0" lvl="0" indent="-1524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100000"/>
                        <a:buFont typeface="Cambria"/>
                        <a:buNone/>
                      </a:pPr>
                      <a:r>
                        <a:rPr lang="zh-TW" sz="2400"/>
                        <a:t>Phonetic Class</a:t>
                      </a:r>
                    </a:p>
                  </a:txBody>
                  <a:tcPr marL="91451" marR="91451" marT="45725" marB="45725" anchor="ctr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900">
                        <a:solidFill>
                          <a:srgbClr val="000000"/>
                        </a:solidFill>
                      </a:endParaRPr>
                    </a:p>
                  </a:txBody>
                  <a:tcPr marL="91451" marR="91451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900">
                        <a:solidFill>
                          <a:srgbClr val="000000"/>
                        </a:solidFill>
                      </a:endParaRPr>
                    </a:p>
                  </a:txBody>
                  <a:tcPr marL="91451" marR="91451" marT="45725" marB="4572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870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2400">
                          <a:solidFill>
                            <a:srgbClr val="000000"/>
                          </a:solidFill>
                        </a:rPr>
                        <a:t>Plosive</a:t>
                      </a:r>
                    </a:p>
                  </a:txBody>
                  <a:tcPr marL="91451" marR="91451" marT="45725" marB="45725" anchor="ctr"/>
                </a:tc>
                <a:tc>
                  <a:txBody>
                    <a:bodyPr/>
                    <a:lstStyle/>
                    <a:p>
                      <a:pPr marL="0" marR="0" lvl="0" indent="-1524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100000"/>
                        <a:buFont typeface="Cambria"/>
                        <a:buNone/>
                      </a:pPr>
                      <a:r>
                        <a:rPr lang="zh-TW" sz="2400">
                          <a:solidFill>
                            <a:srgbClr val="000000"/>
                          </a:solidFill>
                        </a:rPr>
                        <a:t>b(ㄅ)</a:t>
                      </a: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9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9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9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9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9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9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9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9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9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900"/>
                    </a:p>
                  </a:txBody>
                  <a:tcPr marL="91451" marR="91451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900"/>
                    </a:p>
                  </a:txBody>
                  <a:tcPr marL="91451" marR="91451" marT="45725" marB="4572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03" name="Shape 303"/>
          <p:cNvPicPr preferRelativeResize="0"/>
          <p:nvPr/>
        </p:nvPicPr>
        <p:blipFill rotWithShape="1">
          <a:blip r:embed="rId3">
            <a:alphaModFix/>
          </a:blip>
          <a:srcRect t="3344"/>
          <a:stretch/>
        </p:blipFill>
        <p:spPr>
          <a:xfrm>
            <a:off x="4944928" y="1934004"/>
            <a:ext cx="764875" cy="27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Shape 304"/>
          <p:cNvPicPr preferRelativeResize="0"/>
          <p:nvPr/>
        </p:nvPicPr>
        <p:blipFill rotWithShape="1">
          <a:blip r:embed="rId4">
            <a:alphaModFix/>
          </a:blip>
          <a:srcRect l="37005" t="39742" r="55906" b="13140"/>
          <a:stretch/>
        </p:blipFill>
        <p:spPr>
          <a:xfrm>
            <a:off x="6404577" y="1934001"/>
            <a:ext cx="764875" cy="270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/>
              <a:t>Part 2 - </a:t>
            </a:r>
            <a:r>
              <a:rPr lang="en-US" alt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  <a:r>
              <a:rPr lang="zh-TW" alt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：</a:t>
            </a:r>
            <a:r>
              <a:rPr lang="en-US" alt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Plosive p (</a:t>
            </a:r>
            <a:r>
              <a:rPr lang="zh-TW" alt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ㄆ</a:t>
            </a:r>
            <a:r>
              <a:rPr lang="en-US" alt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graphicFrame>
        <p:nvGraphicFramePr>
          <p:cNvPr id="310" name="Shape 310"/>
          <p:cNvGraphicFramePr/>
          <p:nvPr/>
        </p:nvGraphicFramePr>
        <p:xfrm>
          <a:off x="1676551" y="1379124"/>
          <a:ext cx="5790900" cy="3444262"/>
        </p:xfrm>
        <a:graphic>
          <a:graphicData uri="http://schemas.openxmlformats.org/drawingml/2006/table">
            <a:tbl>
              <a:tblPr firstRow="1" bandRow="1">
                <a:noFill/>
                <a:tableStyleId>{A07F4A7C-B6A7-4DA4-99D8-6041D0716D49}</a:tableStyleId>
              </a:tblPr>
              <a:tblGrid>
                <a:gridCol w="14477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77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477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477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57211">
                <a:tc gridSpan="2">
                  <a:txBody>
                    <a:bodyPr/>
                    <a:lstStyle/>
                    <a:p>
                      <a:pPr marL="0" marR="0" lvl="0" indent="-1524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100000"/>
                        <a:buFont typeface="Cambria"/>
                        <a:buNone/>
                      </a:pPr>
                      <a:r>
                        <a:rPr lang="zh-TW" sz="2400"/>
                        <a:t>Phonetic Class</a:t>
                      </a:r>
                    </a:p>
                  </a:txBody>
                  <a:tcPr marL="91451" marR="91451" marT="45725" marB="45725" anchor="ctr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900">
                        <a:solidFill>
                          <a:srgbClr val="000000"/>
                        </a:solidFill>
                      </a:endParaRPr>
                    </a:p>
                  </a:txBody>
                  <a:tcPr marL="91451" marR="91451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900">
                        <a:solidFill>
                          <a:srgbClr val="000000"/>
                        </a:solidFill>
                      </a:endParaRPr>
                    </a:p>
                  </a:txBody>
                  <a:tcPr marL="91451" marR="91451" marT="45725" marB="4572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870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2400">
                          <a:solidFill>
                            <a:srgbClr val="000000"/>
                          </a:solidFill>
                        </a:rPr>
                        <a:t>Plosive</a:t>
                      </a:r>
                    </a:p>
                  </a:txBody>
                  <a:tcPr marL="91451" marR="91451" marT="45725" marB="45725" anchor="ctr"/>
                </a:tc>
                <a:tc>
                  <a:txBody>
                    <a:bodyPr/>
                    <a:lstStyle/>
                    <a:p>
                      <a:pPr lvl="0" indent="167005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ct val="45833"/>
                        <a:buFont typeface="Arial"/>
                        <a:buNone/>
                      </a:pPr>
                      <a:r>
                        <a:rPr lang="zh-TW" sz="2400">
                          <a:solidFill>
                            <a:srgbClr val="000000"/>
                          </a:solidFill>
                        </a:rPr>
                        <a:t>pp(</a:t>
                      </a:r>
                      <a:r>
                        <a:rPr lang="zh-TW" sz="24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ㄆ</a:t>
                      </a:r>
                      <a:r>
                        <a:rPr lang="zh-TW" sz="2400"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  <a:p>
                      <a:pPr marL="0" marR="0" lvl="0" indent="-1524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100000"/>
                        <a:buFont typeface="Cambria"/>
                        <a:buNone/>
                      </a:pPr>
                      <a:endParaRPr sz="2400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9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9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9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9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9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9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9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9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9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900"/>
                    </a:p>
                  </a:txBody>
                  <a:tcPr marL="91451" marR="91451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900"/>
                    </a:p>
                  </a:txBody>
                  <a:tcPr marL="91451" marR="91451" marT="45725" marB="4572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11" name="Shape 311"/>
          <p:cNvPicPr preferRelativeResize="0"/>
          <p:nvPr/>
        </p:nvPicPr>
        <p:blipFill rotWithShape="1">
          <a:blip r:embed="rId3">
            <a:alphaModFix/>
          </a:blip>
          <a:srcRect t="3716"/>
          <a:stretch/>
        </p:blipFill>
        <p:spPr>
          <a:xfrm>
            <a:off x="4883002" y="1935001"/>
            <a:ext cx="826500" cy="26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Shape 312"/>
          <p:cNvPicPr preferRelativeResize="0"/>
          <p:nvPr/>
        </p:nvPicPr>
        <p:blipFill rotWithShape="1">
          <a:blip r:embed="rId4">
            <a:alphaModFix/>
          </a:blip>
          <a:srcRect t="4561" b="9"/>
          <a:stretch/>
        </p:blipFill>
        <p:spPr>
          <a:xfrm>
            <a:off x="6321102" y="1935001"/>
            <a:ext cx="826500" cy="268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/>
              <a:t>Outline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819151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178" indent="-380981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AutoNum type="arabicPeriod"/>
            </a:pPr>
            <a:r>
              <a:rPr lang="en-US" altLang="zh-TW" sz="2400" dirty="0" smtClean="0">
                <a:solidFill>
                  <a:srgbClr val="000000"/>
                </a:solidFill>
              </a:rPr>
              <a:t>Introduction</a:t>
            </a:r>
            <a:endParaRPr lang="en-US" altLang="zh-TW" sz="2400" dirty="0">
              <a:solidFill>
                <a:srgbClr val="000000"/>
              </a:solidFill>
            </a:endParaRPr>
          </a:p>
          <a:p>
            <a:pPr marL="457178" indent="-380981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AutoNum type="arabicPeriod"/>
            </a:pPr>
            <a:r>
              <a:rPr lang="en-US" altLang="zh-TW" sz="2400" dirty="0" err="1">
                <a:solidFill>
                  <a:srgbClr val="000000"/>
                </a:solidFill>
              </a:rPr>
              <a:t>Praat</a:t>
            </a:r>
            <a:endParaRPr lang="en-US" altLang="zh-TW" sz="2400" dirty="0">
              <a:solidFill>
                <a:srgbClr val="000000"/>
              </a:solidFill>
            </a:endParaRPr>
          </a:p>
          <a:p>
            <a:pPr marL="457178" indent="-380981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AutoNum type="arabicPeriod"/>
            </a:pPr>
            <a:r>
              <a:rPr lang="en-US" altLang="zh-TW" sz="2400" dirty="0">
                <a:solidFill>
                  <a:srgbClr val="000000"/>
                </a:solidFill>
              </a:rPr>
              <a:t>Homework Problems</a:t>
            </a:r>
          </a:p>
          <a:p>
            <a:pPr marL="457178" indent="-380981">
              <a:buClr>
                <a:srgbClr val="000000"/>
              </a:buClr>
              <a:buAutoNum type="arabicPeriod"/>
            </a:pPr>
            <a:r>
              <a:rPr lang="en-US" altLang="zh-TW" sz="2400" dirty="0">
                <a:solidFill>
                  <a:srgbClr val="000000"/>
                </a:solidFill>
              </a:rPr>
              <a:t>Submission Requirements</a:t>
            </a:r>
            <a:r>
              <a:rPr lang="zh-TW" alt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alt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alt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alt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zh-TW" altLang="en-US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 dirty="0"/>
              <a:t>Part 2 </a:t>
            </a:r>
            <a:r>
              <a:rPr lang="zh-TW" dirty="0" smtClean="0"/>
              <a:t>-</a:t>
            </a:r>
            <a:r>
              <a:rPr lang="en-US" altLang="zh-TW" dirty="0" smtClean="0"/>
              <a:t> Reminder</a:t>
            </a:r>
            <a:endParaRPr lang="en-US" altLang="zh-TW"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819151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178" indent="-355582"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en-US" altLang="zh-TW" sz="2400" dirty="0" smtClean="0">
                <a:solidFill>
                  <a:srgbClr val="000000"/>
                </a:solidFill>
              </a:rPr>
              <a:t>In </a:t>
            </a:r>
            <a:r>
              <a:rPr lang="en-US" altLang="zh-TW" sz="2400" dirty="0">
                <a:solidFill>
                  <a:srgbClr val="000000"/>
                </a:solidFill>
              </a:rPr>
              <a:t>your chosen directory.</a:t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zh-TW" altLang="en-US" sz="2000" dirty="0">
                <a:solidFill>
                  <a:srgbClr val="000000"/>
                </a:solidFill>
              </a:rPr>
              <a:t>“</a:t>
            </a:r>
            <a:r>
              <a:rPr lang="en-US" altLang="zh-TW" sz="2000" dirty="0">
                <a:solidFill>
                  <a:srgbClr val="000000"/>
                </a:solidFill>
              </a:rPr>
              <a:t>NTU_XXXXX_phn2file” lists all files containing each phone</a:t>
            </a:r>
            <a:br>
              <a:rPr lang="en-US" altLang="zh-TW" sz="2000" dirty="0">
                <a:solidFill>
                  <a:srgbClr val="000000"/>
                </a:solidFill>
              </a:rPr>
            </a:br>
            <a:r>
              <a:rPr lang="en-US" altLang="zh-TW" sz="2000" dirty="0">
                <a:solidFill>
                  <a:srgbClr val="000000"/>
                </a:solidFill>
              </a:rPr>
              <a:t>“NTU_XXXXX_file2phn” lists all phones contained in each file</a:t>
            </a:r>
            <a:r>
              <a:rPr lang="zh-TW" altLang="en-US" sz="2400" dirty="0">
                <a:solidFill>
                  <a:srgbClr val="000000"/>
                </a:solidFill>
              </a:rPr>
              <a:t/>
            </a:r>
            <a:br>
              <a:rPr lang="zh-TW" altLang="en-US" sz="2400" dirty="0">
                <a:solidFill>
                  <a:srgbClr val="000000"/>
                </a:solidFill>
              </a:rPr>
            </a:br>
            <a:r>
              <a:rPr lang="zh-TW" altLang="en-US" sz="2400" dirty="0">
                <a:solidFill>
                  <a:srgbClr val="000000"/>
                </a:solidFill>
              </a:rPr>
              <a:t/>
            </a:r>
            <a:br>
              <a:rPr lang="zh-TW" altLang="en-US" sz="2400" dirty="0">
                <a:solidFill>
                  <a:srgbClr val="000000"/>
                </a:solidFill>
              </a:rPr>
            </a:br>
            <a:r>
              <a:rPr lang="zh-TW" altLang="en-US" sz="2400" dirty="0">
                <a:solidFill>
                  <a:srgbClr val="000000"/>
                </a:solidFill>
              </a:rPr>
              <a:t/>
            </a:r>
            <a:br>
              <a:rPr lang="zh-TW" altLang="en-US" sz="2400" dirty="0">
                <a:solidFill>
                  <a:srgbClr val="000000"/>
                </a:solidFill>
              </a:rPr>
            </a:br>
            <a:endParaRPr lang="zh-TW" altLang="en-US" sz="2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 dirty="0"/>
              <a:t>Report - Part 3 (50%)</a:t>
            </a:r>
          </a:p>
        </p:txBody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819151" y="142620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178" indent="-380981">
              <a:spcAft>
                <a:spcPts val="0"/>
              </a:spcAft>
              <a:buClr>
                <a:srgbClr val="000000"/>
              </a:buClr>
              <a:buAutoNum type="arabicPeriod"/>
            </a:pPr>
            <a:r>
              <a:rPr lang="en-US" altLang="zh-TW" sz="2400" dirty="0">
                <a:solidFill>
                  <a:srgbClr val="000000"/>
                </a:solidFill>
              </a:rPr>
              <a:t>(20%) What are the consistencies of the spectrogram in each phonetic class? (Plosive, Fricative, Affricate, Nasal)</a:t>
            </a:r>
            <a:br>
              <a:rPr lang="en-US" altLang="zh-TW" sz="2400" dirty="0">
                <a:solidFill>
                  <a:srgbClr val="000000"/>
                </a:solidFill>
              </a:rPr>
            </a:br>
            <a:endParaRPr lang="en-US" altLang="zh-TW" sz="2400" dirty="0">
              <a:solidFill>
                <a:srgbClr val="000000"/>
              </a:solidFill>
            </a:endParaRPr>
          </a:p>
          <a:p>
            <a:pPr marL="457178" indent="-380981">
              <a:spcAft>
                <a:spcPts val="0"/>
              </a:spcAft>
              <a:buClr>
                <a:srgbClr val="000000"/>
              </a:buClr>
              <a:buAutoNum type="arabicPeriod"/>
            </a:pPr>
            <a:r>
              <a:rPr lang="en-US" altLang="zh-TW" sz="2400" dirty="0">
                <a:solidFill>
                  <a:srgbClr val="000000"/>
                </a:solidFill>
              </a:rPr>
              <a:t>(10%) Is the boundary between neighboring initial and final clear? What is the benefit of using “right-context dependent” initial model (ex: sh_a) instead of pure initial model (ex: sh) to model </a:t>
            </a:r>
            <a:r>
              <a:rPr lang="en-US" altLang="zh-TW" sz="2400" dirty="0" smtClean="0">
                <a:solidFill>
                  <a:srgbClr val="000000"/>
                </a:solidFill>
              </a:rPr>
              <a:t>initials? Please </a:t>
            </a:r>
            <a:r>
              <a:rPr lang="en-US" altLang="zh-TW" sz="2400" dirty="0">
                <a:solidFill>
                  <a:srgbClr val="000000"/>
                </a:solidFill>
              </a:rPr>
              <a:t>e</a:t>
            </a:r>
            <a:r>
              <a:rPr lang="en-US" altLang="zh-TW" sz="2400" dirty="0" smtClean="0">
                <a:solidFill>
                  <a:srgbClr val="000000"/>
                </a:solidFill>
              </a:rPr>
              <a:t>xplain with examples.</a:t>
            </a:r>
            <a:r>
              <a:rPr lang="en-US" altLang="zh-TW" sz="2400" dirty="0">
                <a:solidFill>
                  <a:srgbClr val="000000"/>
                </a:solidFill>
              </a:rPr>
              <a:t/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en-US" altLang="zh-TW" sz="2400" dirty="0">
                <a:solidFill>
                  <a:srgbClr val="000000"/>
                </a:solidFill>
              </a:rPr>
              <a:t> </a:t>
            </a:r>
            <a:br>
              <a:rPr lang="en-US" altLang="zh-TW" sz="2400" dirty="0">
                <a:solidFill>
                  <a:srgbClr val="000000"/>
                </a:solidFill>
              </a:rPr>
            </a:br>
            <a:endParaRPr lang="en-US" altLang="zh-TW" sz="2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/>
              <a:t>Report - Part 3 (50%)</a:t>
            </a:r>
          </a:p>
        </p:txBody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819151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Aft>
                <a:spcPts val="0"/>
              </a:spcAft>
              <a:buNone/>
            </a:pPr>
            <a:r>
              <a:rPr lang="en-US" altLang="zh-TW" sz="2400" dirty="0">
                <a:solidFill>
                  <a:srgbClr val="000000"/>
                </a:solidFill>
              </a:rPr>
              <a:t>3.  (10%) What are the differences when pronouncing </a:t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en-US" altLang="zh-TW" sz="2400" dirty="0">
                <a:solidFill>
                  <a:srgbClr val="000000"/>
                </a:solidFill>
              </a:rPr>
              <a:t>     </a:t>
            </a:r>
            <a:r>
              <a:rPr lang="zh-TW" altLang="en-US" sz="2400" dirty="0">
                <a:solidFill>
                  <a:srgbClr val="000000"/>
                </a:solidFill>
              </a:rPr>
              <a:t>ㄅ </a:t>
            </a:r>
            <a:r>
              <a:rPr lang="en-US" altLang="zh-TW" sz="2400" dirty="0">
                <a:solidFill>
                  <a:srgbClr val="000000"/>
                </a:solidFill>
              </a:rPr>
              <a:t>&amp; </a:t>
            </a:r>
            <a:r>
              <a:rPr lang="zh-TW" altLang="en-US" sz="2400" dirty="0">
                <a:solidFill>
                  <a:srgbClr val="000000"/>
                </a:solidFill>
              </a:rPr>
              <a:t>ㄆ</a:t>
            </a:r>
            <a:r>
              <a:rPr lang="en-US" altLang="zh-TW" sz="2400" dirty="0">
                <a:solidFill>
                  <a:srgbClr val="000000"/>
                </a:solidFill>
              </a:rPr>
              <a:t>? How can you tell the differences in </a:t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en-US" altLang="zh-TW" sz="2400" dirty="0">
                <a:solidFill>
                  <a:srgbClr val="000000"/>
                </a:solidFill>
              </a:rPr>
              <a:t>      spectrogram for </a:t>
            </a:r>
            <a:r>
              <a:rPr lang="zh-TW" altLang="en-US" sz="2400" dirty="0">
                <a:solidFill>
                  <a:srgbClr val="000000"/>
                </a:solidFill>
              </a:rPr>
              <a:t>ㄅ </a:t>
            </a:r>
            <a:r>
              <a:rPr lang="en-US" altLang="zh-TW" sz="2400" dirty="0">
                <a:solidFill>
                  <a:srgbClr val="000000"/>
                </a:solidFill>
              </a:rPr>
              <a:t>&amp; </a:t>
            </a:r>
            <a:r>
              <a:rPr lang="zh-TW" altLang="en-US" sz="2400" dirty="0">
                <a:solidFill>
                  <a:srgbClr val="000000"/>
                </a:solidFill>
              </a:rPr>
              <a:t>ㄆ</a:t>
            </a:r>
            <a:r>
              <a:rPr lang="en-US" altLang="zh-TW" sz="2400" dirty="0">
                <a:solidFill>
                  <a:srgbClr val="000000"/>
                </a:solidFill>
              </a:rPr>
              <a:t>? (You may also want to </a:t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en-US" altLang="zh-TW" sz="2400" dirty="0">
                <a:solidFill>
                  <a:srgbClr val="000000"/>
                </a:solidFill>
              </a:rPr>
              <a:t>      compare </a:t>
            </a:r>
            <a:r>
              <a:rPr lang="zh-TW" altLang="en-US" sz="2400" dirty="0">
                <a:solidFill>
                  <a:srgbClr val="000000"/>
                </a:solidFill>
              </a:rPr>
              <a:t>ㄉ </a:t>
            </a:r>
            <a:r>
              <a:rPr lang="en-US" altLang="zh-TW" sz="2400" dirty="0">
                <a:solidFill>
                  <a:srgbClr val="000000"/>
                </a:solidFill>
              </a:rPr>
              <a:t>&amp; </a:t>
            </a:r>
            <a:r>
              <a:rPr lang="zh-TW" altLang="en-US" sz="2400" dirty="0">
                <a:solidFill>
                  <a:srgbClr val="000000"/>
                </a:solidFill>
              </a:rPr>
              <a:t>ㄊ</a:t>
            </a:r>
            <a:r>
              <a:rPr lang="en-US" altLang="zh-TW" sz="2400" dirty="0">
                <a:solidFill>
                  <a:srgbClr val="000000"/>
                </a:solidFill>
              </a:rPr>
              <a:t>, </a:t>
            </a:r>
            <a:r>
              <a:rPr lang="zh-TW" altLang="en-US" sz="2400" dirty="0">
                <a:solidFill>
                  <a:srgbClr val="000000"/>
                </a:solidFill>
              </a:rPr>
              <a:t>ㄍ </a:t>
            </a:r>
            <a:r>
              <a:rPr lang="en-US" altLang="zh-TW" sz="2400" dirty="0">
                <a:solidFill>
                  <a:srgbClr val="000000"/>
                </a:solidFill>
              </a:rPr>
              <a:t>&amp; </a:t>
            </a:r>
            <a:r>
              <a:rPr lang="zh-TW" altLang="en-US" sz="2400" dirty="0">
                <a:solidFill>
                  <a:srgbClr val="000000"/>
                </a:solidFill>
              </a:rPr>
              <a:t>ㄎ </a:t>
            </a:r>
            <a:r>
              <a:rPr lang="en-US" altLang="zh-TW" sz="2400" dirty="0">
                <a:solidFill>
                  <a:srgbClr val="000000"/>
                </a:solidFill>
              </a:rPr>
              <a:t>respectively)</a:t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en-US" altLang="zh-TW" sz="2400" dirty="0">
                <a:solidFill>
                  <a:srgbClr val="000000"/>
                </a:solidFill>
              </a:rPr>
              <a:t>4.  (10%) Take a look at the spectrogram of finals. Is there </a:t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en-US" altLang="zh-TW" sz="2400" dirty="0">
                <a:solidFill>
                  <a:srgbClr val="000000"/>
                </a:solidFill>
              </a:rPr>
              <a:t>      any simple rules to discriminate initials from finals </a:t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en-US" altLang="zh-TW" sz="2400" dirty="0">
                <a:solidFill>
                  <a:srgbClr val="000000"/>
                </a:solidFill>
              </a:rPr>
              <a:t>      provided only spectrogram? </a:t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en-US" altLang="zh-TW" sz="2400" dirty="0">
                <a:solidFill>
                  <a:srgbClr val="000000"/>
                </a:solidFill>
              </a:rPr>
              <a:t> </a:t>
            </a:r>
            <a:br>
              <a:rPr lang="en-US" altLang="zh-TW" sz="2400" dirty="0">
                <a:solidFill>
                  <a:srgbClr val="000000"/>
                </a:solidFill>
              </a:rPr>
            </a:br>
            <a:endParaRPr lang="en-US" altLang="zh-TW" sz="2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Report - Bonus (10%)</a:t>
            </a:r>
          </a:p>
        </p:txBody>
      </p:sp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819150" y="129810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The following is a speech analysis plot for a Chinese word composed of </a:t>
            </a:r>
            <a:r>
              <a:rPr lang="en-US" altLang="zh-TW" sz="2400" dirty="0">
                <a:solidFill>
                  <a:srgbClr val="000000"/>
                </a:solidFill>
              </a:rPr>
              <a:t>4</a:t>
            </a:r>
            <a:r>
              <a:rPr lang="zh-TW" sz="2400" dirty="0">
                <a:solidFill>
                  <a:srgbClr val="000000"/>
                </a:solidFill>
              </a:rPr>
              <a:t> characters. Each character is composed of an initial and a final. 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Guess what the word is and describe your reasoning.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000" dirty="0">
                <a:solidFill>
                  <a:srgbClr val="000000"/>
                </a:solidFill>
              </a:rPr>
              <a:t>(Score: reasoning 8%, correct answer 2%)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If you cannot figure out the word, you can guess the phonetic class or initial/finals.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000" dirty="0">
                <a:solidFill>
                  <a:srgbClr val="000000"/>
                </a:solidFill>
              </a:rPr>
              <a:t>For example, your answer can be “l_i, i, sic_a, au” or “plosive, diphthong, plosive, monophthong”.</a:t>
            </a: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> </a:t>
            </a:r>
            <a:br>
              <a:rPr lang="zh-TW" sz="2400" dirty="0">
                <a:solidFill>
                  <a:srgbClr val="000000"/>
                </a:solidFill>
              </a:rPr>
            </a:br>
            <a:endParaRPr lang="zh-TW" sz="2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Report - Bonus (10%)</a:t>
            </a:r>
          </a:p>
        </p:txBody>
      </p:sp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819150" y="1298100"/>
            <a:ext cx="779145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Hint:</a:t>
            </a:r>
            <a:r>
              <a:rPr lang="en-US" altLang="zh-TW" sz="2400" dirty="0">
                <a:solidFill>
                  <a:srgbClr val="000000"/>
                </a:solidFill>
              </a:rPr>
              <a:t> </a:t>
            </a:r>
            <a:r>
              <a:rPr lang="zh-TW" altLang="en-US" sz="2400" dirty="0" smtClean="0">
                <a:solidFill>
                  <a:srgbClr val="000000"/>
                </a:solidFill>
              </a:rPr>
              <a:t>川端康成的</a:t>
            </a:r>
            <a:r>
              <a:rPr lang="zh-TW" altLang="en-US" sz="2400" dirty="0" smtClean="0">
                <a:solidFill>
                  <a:srgbClr val="000000"/>
                </a:solidFill>
              </a:rPr>
              <a:t>作品</a:t>
            </a: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endParaRPr lang="zh-TW" sz="2400" dirty="0">
              <a:solidFill>
                <a:srgbClr val="000000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8240" t="19627" r="41280" b="59608"/>
          <a:stretch/>
        </p:blipFill>
        <p:spPr>
          <a:xfrm>
            <a:off x="1715640" y="2252700"/>
            <a:ext cx="5840962" cy="13514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8320" t="40672" r="41200" b="36283"/>
          <a:stretch/>
        </p:blipFill>
        <p:spPr>
          <a:xfrm>
            <a:off x="1715640" y="3604175"/>
            <a:ext cx="5840962" cy="1499883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1038757" y="1800200"/>
            <a:ext cx="7125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4"/>
              </a:rPr>
              <a:t>https://zh.wikipedia.org/wiki/%E5%B7%9D%E7%AB%AF%E5%BA%B7%E6%88%90</a:t>
            </a:r>
            <a:endParaRPr lang="zh-TW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Report - Bonus (10%)</a:t>
            </a:r>
          </a:p>
        </p:txBody>
      </p:sp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819150" y="1298100"/>
            <a:ext cx="779145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Hint:</a:t>
            </a:r>
            <a:r>
              <a:rPr lang="en-US" altLang="zh-TW" sz="2400" dirty="0">
                <a:solidFill>
                  <a:srgbClr val="000000"/>
                </a:solidFill>
              </a:rPr>
              <a:t> </a:t>
            </a:r>
            <a:r>
              <a:rPr lang="zh-TW" altLang="en-US" sz="2400" dirty="0" smtClean="0">
                <a:solidFill>
                  <a:srgbClr val="000000"/>
                </a:solidFill>
              </a:rPr>
              <a:t>川端康成的作品</a:t>
            </a: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endParaRPr lang="zh-TW" sz="2400" dirty="0">
              <a:solidFill>
                <a:srgbClr val="000000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b="11748"/>
          <a:stretch/>
        </p:blipFill>
        <p:spPr>
          <a:xfrm>
            <a:off x="1632857" y="1959429"/>
            <a:ext cx="6311647" cy="29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5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/>
              <a:t>Submission Requirements</a:t>
            </a:r>
          </a:p>
        </p:txBody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819151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178" indent="-380981">
              <a:spcAft>
                <a:spcPts val="0"/>
              </a:spcAft>
              <a:buClr>
                <a:srgbClr val="000000"/>
              </a:buClr>
              <a:buAutoNum type="arabicPeriod"/>
            </a:pPr>
            <a:r>
              <a:rPr lang="en-US" altLang="zh-TW" sz="2400" dirty="0">
                <a:solidFill>
                  <a:srgbClr val="000000"/>
                </a:solidFill>
              </a:rPr>
              <a:t>5 TextGrid files </a:t>
            </a:r>
            <a:r>
              <a:rPr lang="en-US" altLang="zh-TW" sz="2400" dirty="0" smtClean="0">
                <a:solidFill>
                  <a:srgbClr val="000000"/>
                </a:solidFill>
              </a:rPr>
              <a:t>(each along with </a:t>
            </a:r>
            <a:r>
              <a:rPr lang="en-US" altLang="zh-TW" sz="2400" dirty="0">
                <a:solidFill>
                  <a:srgbClr val="000000"/>
                </a:solidFill>
              </a:rPr>
              <a:t>its wave file).</a:t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en-US" altLang="zh-TW" sz="2000" dirty="0">
                <a:solidFill>
                  <a:srgbClr val="000000"/>
                </a:solidFill>
              </a:rPr>
              <a:t>the “.TextGrid” &amp; “.wav” filenames should be the same.</a:t>
            </a:r>
            <a:br>
              <a:rPr lang="en-US" altLang="zh-TW" sz="2000" dirty="0">
                <a:solidFill>
                  <a:srgbClr val="000000"/>
                </a:solidFill>
              </a:rPr>
            </a:br>
            <a:endParaRPr lang="en-US" altLang="zh-TW" sz="2000" dirty="0">
              <a:solidFill>
                <a:srgbClr val="000000"/>
              </a:solidFill>
            </a:endParaRPr>
          </a:p>
          <a:p>
            <a:pPr marL="457178" indent="-380981">
              <a:spcAft>
                <a:spcPts val="0"/>
              </a:spcAft>
              <a:buClr>
                <a:srgbClr val="000000"/>
              </a:buClr>
              <a:buAutoNum type="arabicPeriod"/>
            </a:pPr>
            <a:r>
              <a:rPr lang="en-US" altLang="zh-TW" sz="2400" dirty="0">
                <a:solidFill>
                  <a:srgbClr val="000000"/>
                </a:solidFill>
              </a:rPr>
              <a:t>1 report (in PDF format).</a:t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en-US" altLang="zh-TW" sz="2000" dirty="0">
                <a:solidFill>
                  <a:srgbClr val="000000"/>
                </a:solidFill>
              </a:rPr>
              <a:t>the filename should be hw2-2_bXXXXXXXX.pdf (your student ID).</a:t>
            </a:r>
          </a:p>
          <a:p>
            <a:pPr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/>
              <a:t>Submission Requirements</a:t>
            </a:r>
          </a:p>
        </p:txBody>
      </p:sp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819151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Aft>
                <a:spcPts val="0"/>
              </a:spcAft>
              <a:buNone/>
            </a:pPr>
            <a:r>
              <a:rPr lang="en-US" altLang="zh-TW" sz="2400" dirty="0">
                <a:solidFill>
                  <a:srgbClr val="000000"/>
                </a:solidFill>
              </a:rPr>
              <a:t>3.  Put those </a:t>
            </a:r>
            <a:r>
              <a:rPr lang="en-US" altLang="zh-TW" sz="2400" dirty="0">
                <a:solidFill>
                  <a:srgbClr val="FF0000"/>
                </a:solidFill>
              </a:rPr>
              <a:t>11 files in a folder</a:t>
            </a:r>
            <a:r>
              <a:rPr lang="en-US" altLang="zh-TW" sz="2400" dirty="0">
                <a:solidFill>
                  <a:srgbClr val="000000"/>
                </a:solidFill>
              </a:rPr>
              <a:t>, compress the folder to 1 </a:t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en-US" altLang="zh-TW" sz="2400" dirty="0">
                <a:solidFill>
                  <a:srgbClr val="000000"/>
                </a:solidFill>
              </a:rPr>
              <a:t>     zip file and upload it to </a:t>
            </a:r>
            <a:r>
              <a:rPr lang="en-US" altLang="zh-TW" sz="2400" dirty="0" smtClean="0">
                <a:solidFill>
                  <a:srgbClr val="FF0000"/>
                </a:solidFill>
              </a:rPr>
              <a:t>NTU Cool</a:t>
            </a:r>
            <a:r>
              <a:rPr lang="en-US" altLang="zh-TW" sz="2400" dirty="0" smtClean="0">
                <a:solidFill>
                  <a:srgbClr val="000000"/>
                </a:solidFill>
              </a:rPr>
              <a:t>.</a:t>
            </a:r>
            <a:r>
              <a:rPr lang="en-US" altLang="zh-TW" sz="2400" dirty="0">
                <a:solidFill>
                  <a:srgbClr val="000000"/>
                </a:solidFill>
              </a:rPr>
              <a:t/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en-US" altLang="zh-TW" sz="2400" dirty="0">
                <a:solidFill>
                  <a:srgbClr val="000000"/>
                </a:solidFill>
              </a:rPr>
              <a:t>     </a:t>
            </a:r>
            <a:r>
              <a:rPr lang="zh-TW" altLang="en-US" sz="2000" dirty="0">
                <a:solidFill>
                  <a:srgbClr val="000000"/>
                </a:solidFill>
              </a:rPr>
              <a:t>● </a:t>
            </a:r>
            <a:r>
              <a:rPr lang="en-US" altLang="zh-TW" sz="2000" dirty="0">
                <a:solidFill>
                  <a:srgbClr val="000000"/>
                </a:solidFill>
              </a:rPr>
              <a:t>Folder name should be hw2-2_bXXXXXXXX  </a:t>
            </a:r>
            <a:r>
              <a:rPr lang="en-US" altLang="zh-TW" sz="1500" dirty="0">
                <a:solidFill>
                  <a:srgbClr val="000000"/>
                </a:solidFill>
              </a:rPr>
              <a:t>(e.g. </a:t>
            </a:r>
            <a:r>
              <a:rPr lang="en-US" altLang="zh-TW" sz="1500" dirty="0" smtClean="0">
                <a:solidFill>
                  <a:srgbClr val="000000"/>
                </a:solidFill>
              </a:rPr>
              <a:t>hw2-2_b07901000</a:t>
            </a:r>
            <a:r>
              <a:rPr lang="en-US" altLang="zh-TW" sz="1500" dirty="0">
                <a:solidFill>
                  <a:srgbClr val="000000"/>
                </a:solidFill>
              </a:rPr>
              <a:t>)</a:t>
            </a:r>
            <a:br>
              <a:rPr lang="en-US" altLang="zh-TW" sz="1500" dirty="0">
                <a:solidFill>
                  <a:srgbClr val="000000"/>
                </a:solidFill>
              </a:rPr>
            </a:br>
            <a:r>
              <a:rPr lang="en-US" altLang="zh-TW" sz="2000" dirty="0">
                <a:solidFill>
                  <a:srgbClr val="000000"/>
                </a:solidFill>
              </a:rPr>
              <a:t>      </a:t>
            </a:r>
            <a:r>
              <a:rPr lang="zh-TW" altLang="en-US" sz="2000" dirty="0">
                <a:solidFill>
                  <a:srgbClr val="000000"/>
                </a:solidFill>
              </a:rPr>
              <a:t>● </a:t>
            </a:r>
            <a:r>
              <a:rPr lang="en-US" altLang="zh-TW" sz="2000" dirty="0">
                <a:solidFill>
                  <a:srgbClr val="000000"/>
                </a:solidFill>
              </a:rPr>
              <a:t>.</a:t>
            </a:r>
            <a:r>
              <a:rPr lang="en-US" altLang="zh-TW" sz="2000" dirty="0" smtClean="0">
                <a:solidFill>
                  <a:srgbClr val="000000"/>
                </a:solidFill>
              </a:rPr>
              <a:t>zip</a:t>
            </a:r>
            <a:r>
              <a:rPr lang="zh-TW" altLang="en-US" sz="2000" dirty="0" smtClean="0">
                <a:solidFill>
                  <a:srgbClr val="000000"/>
                </a:solidFill>
              </a:rPr>
              <a:t> </a:t>
            </a:r>
            <a:r>
              <a:rPr lang="en-US" altLang="zh-TW" sz="2000" dirty="0" smtClean="0">
                <a:solidFill>
                  <a:srgbClr val="000000"/>
                </a:solidFill>
              </a:rPr>
              <a:t>only</a:t>
            </a:r>
            <a:r>
              <a:rPr lang="en-US" altLang="zh-TW" sz="2000" dirty="0">
                <a:solidFill>
                  <a:srgbClr val="000000"/>
                </a:solidFill>
              </a:rPr>
              <a:t/>
            </a:r>
            <a:br>
              <a:rPr lang="en-US" altLang="zh-TW" sz="2000" dirty="0">
                <a:solidFill>
                  <a:srgbClr val="000000"/>
                </a:solidFill>
              </a:rPr>
            </a:br>
            <a:r>
              <a:rPr lang="en-US" altLang="zh-TW" sz="2000" dirty="0">
                <a:solidFill>
                  <a:srgbClr val="000000"/>
                </a:solidFill>
              </a:rPr>
              <a:t>      </a:t>
            </a:r>
            <a:r>
              <a:rPr lang="zh-TW" altLang="en-US" sz="2000" dirty="0">
                <a:solidFill>
                  <a:srgbClr val="000000"/>
                </a:solidFill>
              </a:rPr>
              <a:t>● </a:t>
            </a:r>
            <a:r>
              <a:rPr lang="en-US" altLang="zh-TW" sz="2000" dirty="0">
                <a:solidFill>
                  <a:srgbClr val="000000"/>
                </a:solidFill>
              </a:rPr>
              <a:t>20% of the final score will be taken off for wrong format</a:t>
            </a:r>
            <a:r>
              <a:rPr lang="zh-TW" altLang="en-US" sz="2400" dirty="0">
                <a:solidFill>
                  <a:srgbClr val="000000"/>
                </a:solidFill>
              </a:rPr>
              <a:t/>
            </a:r>
            <a:br>
              <a:rPr lang="zh-TW" altLang="en-US" sz="2400" dirty="0">
                <a:solidFill>
                  <a:srgbClr val="000000"/>
                </a:solidFill>
              </a:rPr>
            </a:br>
            <a:r>
              <a:rPr lang="zh-TW" altLang="en-US" sz="2400" dirty="0">
                <a:solidFill>
                  <a:srgbClr val="000000"/>
                </a:solidFill>
              </a:rPr>
              <a:t/>
            </a:r>
            <a:br>
              <a:rPr lang="zh-TW" altLang="en-US" sz="2400" dirty="0">
                <a:solidFill>
                  <a:srgbClr val="000000"/>
                </a:solidFill>
              </a:rPr>
            </a:br>
            <a:r>
              <a:rPr lang="zh-TW" altLang="en-US" sz="2400" dirty="0">
                <a:solidFill>
                  <a:srgbClr val="000000"/>
                </a:solidFill>
              </a:rPr>
              <a:t/>
            </a:r>
            <a:br>
              <a:rPr lang="zh-TW" altLang="en-US" sz="2400" dirty="0">
                <a:solidFill>
                  <a:srgbClr val="000000"/>
                </a:solidFill>
              </a:rPr>
            </a:br>
            <a:r>
              <a:rPr lang="zh-TW" altLang="en-US" sz="2400" dirty="0">
                <a:solidFill>
                  <a:srgbClr val="000000"/>
                </a:solidFill>
              </a:rPr>
              <a:t> </a:t>
            </a:r>
            <a:br>
              <a:rPr lang="zh-TW" altLang="en-US" sz="2400" dirty="0">
                <a:solidFill>
                  <a:srgbClr val="000000"/>
                </a:solidFill>
              </a:rPr>
            </a:br>
            <a:endParaRPr lang="zh-TW" altLang="en-US" sz="2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/>
              <a:t>If you have any problem…</a:t>
            </a:r>
          </a:p>
        </p:txBody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819151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178" indent="-355582"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en-US" altLang="zh-TW" sz="2400" dirty="0">
                <a:solidFill>
                  <a:srgbClr val="000000"/>
                </a:solidFill>
              </a:rPr>
              <a:t>Look up the Praat introduction website.</a:t>
            </a:r>
          </a:p>
          <a:p>
            <a:pPr marL="457178" lvl="4" indent="-355582"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en-US" altLang="zh-TW" sz="1600" u="sng" dirty="0">
                <a:solidFill>
                  <a:schemeClr val="hlink"/>
                </a:solidFill>
              </a:rPr>
              <a:t>http://www.fon.hum.uva.nl/praat/manual/Intro.html</a:t>
            </a:r>
            <a:endParaRPr lang="en-US" altLang="zh-TW" sz="1600" dirty="0">
              <a:solidFill>
                <a:srgbClr val="000000"/>
              </a:solidFill>
            </a:endParaRPr>
          </a:p>
          <a:p>
            <a:pPr marL="457178" indent="-355582"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en-US" altLang="zh-TW" sz="2400" dirty="0">
                <a:solidFill>
                  <a:srgbClr val="000000"/>
                </a:solidFill>
              </a:rPr>
              <a:t>FAQ</a:t>
            </a:r>
          </a:p>
          <a:p>
            <a:pPr marL="457178" lvl="7" indent="-355582"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en-US" altLang="zh-TW" sz="1600" dirty="0">
                <a:solidFill>
                  <a:srgbClr val="000000"/>
                </a:solidFill>
                <a:hlinkClick r:id="rId3"/>
              </a:rPr>
              <a:t>http://speech.ee.ntu.edu.tw/homework/DSP_HW2-2/FAQ.html</a:t>
            </a:r>
            <a:endParaRPr lang="en-US" altLang="zh-TW" sz="1600" dirty="0">
              <a:solidFill>
                <a:srgbClr val="000000"/>
              </a:solidFill>
            </a:endParaRPr>
          </a:p>
          <a:p>
            <a:pPr marL="457178" indent="-355582"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en-US" altLang="zh-TW" sz="2400" dirty="0">
                <a:solidFill>
                  <a:srgbClr val="000000"/>
                </a:solidFill>
              </a:rPr>
              <a:t>Contact the TA :</a:t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en-US" altLang="zh-TW" sz="2400" dirty="0">
                <a:solidFill>
                  <a:srgbClr val="000000"/>
                </a:solidFill>
              </a:rPr>
              <a:t>email</a:t>
            </a:r>
            <a:r>
              <a:rPr lang="zh-TW" altLang="en-US" sz="2400" dirty="0" smtClean="0">
                <a:solidFill>
                  <a:srgbClr val="000000"/>
                </a:solidFill>
              </a:rPr>
              <a:t>：</a:t>
            </a:r>
            <a:r>
              <a:rPr lang="en-US" altLang="zh-TW" sz="2400" dirty="0" smtClean="0">
                <a:hlinkClick r:id="rId4"/>
              </a:rPr>
              <a:t>ntudsp2022ta@gmail.com</a:t>
            </a:r>
            <a:r>
              <a:rPr lang="zh-TW" altLang="en-US" sz="2400" dirty="0" smtClean="0">
                <a:solidFill>
                  <a:srgbClr val="000000"/>
                </a:solidFill>
              </a:rPr>
              <a:t/>
            </a:r>
            <a:br>
              <a:rPr lang="zh-TW" altLang="en-US" sz="2400" dirty="0" smtClean="0">
                <a:solidFill>
                  <a:srgbClr val="000000"/>
                </a:solidFill>
              </a:rPr>
            </a:br>
            <a:r>
              <a:rPr lang="en-US" altLang="zh-TW" sz="2400" dirty="0" smtClean="0">
                <a:solidFill>
                  <a:srgbClr val="000000"/>
                </a:solidFill>
              </a:rPr>
              <a:t>title:  </a:t>
            </a:r>
            <a:r>
              <a:rPr lang="en-US" altLang="zh-TW" sz="2400" dirty="0">
                <a:solidFill>
                  <a:srgbClr val="000000"/>
                </a:solidFill>
              </a:rPr>
              <a:t>[HW2-2] bxxxxxxxx (your student number)</a:t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en-US" altLang="zh-TW" sz="2400" dirty="0">
                <a:solidFill>
                  <a:srgbClr val="000000"/>
                </a:solidFill>
              </a:rPr>
              <a:t/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en-US" altLang="zh-TW" sz="2400" dirty="0">
                <a:solidFill>
                  <a:srgbClr val="000000"/>
                </a:solidFill>
              </a:rPr>
              <a:t/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en-US" altLang="zh-TW" sz="2400" dirty="0">
                <a:solidFill>
                  <a:srgbClr val="000000"/>
                </a:solidFill>
              </a:rPr>
              <a:t/>
            </a:r>
            <a:br>
              <a:rPr lang="en-US" altLang="zh-TW" sz="2400" dirty="0">
                <a:solidFill>
                  <a:srgbClr val="000000"/>
                </a:solidFill>
              </a:rPr>
            </a:br>
            <a:endParaRPr lang="en-US" altLang="zh-TW" sz="2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/>
              <a:t>Homework 2</a:t>
            </a:r>
          </a:p>
        </p:txBody>
      </p:sp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819151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178" indent="-355582"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en-US" altLang="zh-TW" sz="2400" dirty="0">
                <a:solidFill>
                  <a:srgbClr val="000000"/>
                </a:solidFill>
              </a:rPr>
              <a:t>Your can submit either</a:t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en-US" altLang="zh-TW" sz="2000" dirty="0">
                <a:solidFill>
                  <a:srgbClr val="000000"/>
                </a:solidFill>
              </a:rPr>
              <a:t>HW 2-1 (HMM Training and Testing)</a:t>
            </a:r>
            <a:br>
              <a:rPr lang="en-US" altLang="zh-TW" sz="2000" dirty="0">
                <a:solidFill>
                  <a:srgbClr val="000000"/>
                </a:solidFill>
              </a:rPr>
            </a:br>
            <a:r>
              <a:rPr lang="en-US" altLang="zh-TW" sz="2000" dirty="0">
                <a:solidFill>
                  <a:srgbClr val="000000"/>
                </a:solidFill>
              </a:rPr>
              <a:t>HW 2-2 (Speech Analysis)</a:t>
            </a:r>
          </a:p>
          <a:p>
            <a:pPr marL="457178" indent="-355582"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en-US" altLang="zh-TW" sz="2400" dirty="0">
                <a:solidFill>
                  <a:srgbClr val="000000"/>
                </a:solidFill>
              </a:rPr>
              <a:t>You can also submit both</a:t>
            </a:r>
          </a:p>
          <a:p>
            <a:pPr marL="457178" indent="-355582"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en-US" altLang="zh-TW" sz="2400" dirty="0">
                <a:solidFill>
                  <a:srgbClr val="000000"/>
                </a:solidFill>
              </a:rPr>
              <a:t>The higher grade of the two will count as your final score for HW2</a:t>
            </a:r>
          </a:p>
          <a:p>
            <a:pPr marL="457178" indent="-355582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en-US" altLang="zh-TW" sz="2400" b="1" dirty="0">
                <a:solidFill>
                  <a:srgbClr val="000000"/>
                </a:solidFill>
              </a:rPr>
              <a:t>Deadline: 23:59, </a:t>
            </a:r>
            <a:r>
              <a:rPr lang="en-US" altLang="zh-TW" sz="2400" b="1" dirty="0" smtClean="0">
                <a:solidFill>
                  <a:srgbClr val="000000"/>
                </a:solidFill>
              </a:rPr>
              <a:t>Nov. 18</a:t>
            </a:r>
            <a:endParaRPr lang="zh-TW" altLang="en-US" sz="2400" b="1" dirty="0">
              <a:solidFill>
                <a:srgbClr val="000000"/>
              </a:solidFill>
            </a:endParaRPr>
          </a:p>
          <a:p>
            <a:pPr>
              <a:buNone/>
            </a:pPr>
            <a:r>
              <a:rPr lang="en-US" altLang="zh-TW" sz="2000" b="1" i="1" dirty="0">
                <a:solidFill>
                  <a:srgbClr val="FF0000"/>
                </a:solidFill>
              </a:rPr>
              <a:t>Late Submission policy follows that of HW2-1</a:t>
            </a:r>
            <a:r>
              <a:rPr lang="zh-TW" altLang="en-US" sz="2400" dirty="0">
                <a:solidFill>
                  <a:srgbClr val="000000"/>
                </a:solidFill>
              </a:rPr>
              <a:t/>
            </a:r>
            <a:br>
              <a:rPr lang="zh-TW" altLang="en-US" sz="2400" dirty="0">
                <a:solidFill>
                  <a:srgbClr val="000000"/>
                </a:solidFill>
              </a:rPr>
            </a:br>
            <a:r>
              <a:rPr lang="zh-TW" altLang="en-US" sz="2400" dirty="0">
                <a:solidFill>
                  <a:srgbClr val="000000"/>
                </a:solidFill>
              </a:rPr>
              <a:t/>
            </a:r>
            <a:br>
              <a:rPr lang="zh-TW" altLang="en-US" sz="2400" dirty="0">
                <a:solidFill>
                  <a:srgbClr val="000000"/>
                </a:solidFill>
              </a:rPr>
            </a:br>
            <a:r>
              <a:rPr lang="zh-TW" altLang="en-US" sz="2400" dirty="0">
                <a:solidFill>
                  <a:srgbClr val="000000"/>
                </a:solidFill>
              </a:rPr>
              <a:t/>
            </a:r>
            <a:br>
              <a:rPr lang="zh-TW" altLang="en-US" sz="2400" dirty="0">
                <a:solidFill>
                  <a:srgbClr val="000000"/>
                </a:solidFill>
              </a:rPr>
            </a:br>
            <a:r>
              <a:rPr lang="zh-TW" altLang="en-US" sz="2400" dirty="0">
                <a:solidFill>
                  <a:srgbClr val="000000"/>
                </a:solidFill>
              </a:rPr>
              <a:t/>
            </a:r>
            <a:br>
              <a:rPr lang="zh-TW" altLang="en-US" sz="2400" dirty="0">
                <a:solidFill>
                  <a:srgbClr val="000000"/>
                </a:solidFill>
              </a:rPr>
            </a:br>
            <a:r>
              <a:rPr lang="zh-TW" altLang="en-US" sz="2400" dirty="0">
                <a:solidFill>
                  <a:srgbClr val="000000"/>
                </a:solidFill>
              </a:rPr>
              <a:t/>
            </a:r>
            <a:br>
              <a:rPr lang="zh-TW" altLang="en-US" sz="2400" dirty="0">
                <a:solidFill>
                  <a:srgbClr val="000000"/>
                </a:solidFill>
              </a:rPr>
            </a:br>
            <a:r>
              <a:rPr lang="zh-TW" altLang="en-US" sz="2400" dirty="0">
                <a:solidFill>
                  <a:srgbClr val="000000"/>
                </a:solidFill>
              </a:rPr>
              <a:t/>
            </a:r>
            <a:br>
              <a:rPr lang="zh-TW" altLang="en-US" sz="2400" dirty="0">
                <a:solidFill>
                  <a:srgbClr val="000000"/>
                </a:solidFill>
              </a:rPr>
            </a:br>
            <a:r>
              <a:rPr lang="zh-TW" altLang="en-US" sz="2400" dirty="0">
                <a:solidFill>
                  <a:srgbClr val="000000"/>
                </a:solidFill>
              </a:rPr>
              <a:t/>
            </a:r>
            <a:br>
              <a:rPr lang="zh-TW" altLang="en-US" sz="2400" dirty="0">
                <a:solidFill>
                  <a:srgbClr val="000000"/>
                </a:solidFill>
              </a:rPr>
            </a:br>
            <a:endParaRPr lang="zh-TW" altLang="en-US" sz="2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/>
              <a:t>Introduction</a:t>
            </a:r>
          </a:p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819151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178" indent="-355582"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en-US" altLang="zh-TW" sz="2400" dirty="0" smtClean="0">
                <a:solidFill>
                  <a:srgbClr val="000000"/>
                </a:solidFill>
              </a:rPr>
              <a:t>Observe </a:t>
            </a:r>
            <a:r>
              <a:rPr lang="en-US" altLang="zh-TW" sz="2400" dirty="0">
                <a:solidFill>
                  <a:srgbClr val="000000"/>
                </a:solidFill>
              </a:rPr>
              <a:t>speech </a:t>
            </a:r>
            <a:r>
              <a:rPr lang="en-US" altLang="zh-TW" sz="2400" dirty="0" smtClean="0">
                <a:solidFill>
                  <a:srgbClr val="000000"/>
                </a:solidFill>
              </a:rPr>
              <a:t>signal, especially on initials(</a:t>
            </a:r>
            <a:r>
              <a:rPr lang="zh-TW" altLang="en-US" sz="2400" dirty="0" smtClean="0">
                <a:solidFill>
                  <a:srgbClr val="000000"/>
                </a:solidFill>
              </a:rPr>
              <a:t>聲母</a:t>
            </a:r>
            <a:r>
              <a:rPr lang="en-US" altLang="zh-TW" sz="2400" dirty="0" smtClean="0">
                <a:solidFill>
                  <a:srgbClr val="000000"/>
                </a:solidFill>
              </a:rPr>
              <a:t>).</a:t>
            </a:r>
          </a:p>
          <a:p>
            <a:pPr marL="457178" indent="-355582"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en-US" altLang="zh-TW" sz="2400" dirty="0" smtClean="0">
                <a:solidFill>
                  <a:srgbClr val="000000"/>
                </a:solidFill>
              </a:rPr>
              <a:t>Labeling speech data.</a:t>
            </a:r>
          </a:p>
          <a:p>
            <a:pPr marL="457178" indent="-355582"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en-US" altLang="zh-TW" sz="2400" dirty="0" smtClean="0">
                <a:solidFill>
                  <a:srgbClr val="000000"/>
                </a:solidFill>
              </a:rPr>
              <a:t>Observing the consistence of</a:t>
            </a:r>
            <a:r>
              <a:rPr lang="en-US" altLang="zh-TW" sz="2400" dirty="0">
                <a:solidFill>
                  <a:srgbClr val="000000"/>
                </a:solidFill>
              </a:rPr>
              <a:t> </a:t>
            </a:r>
            <a:r>
              <a:rPr lang="en-US" altLang="zh-TW" sz="2400" dirty="0" smtClean="0">
                <a:solidFill>
                  <a:srgbClr val="000000"/>
                </a:solidFill>
              </a:rPr>
              <a:t>initials under same category.</a:t>
            </a:r>
            <a:r>
              <a:rPr lang="en-US" altLang="zh-TW" sz="2400" dirty="0">
                <a:solidFill>
                  <a:srgbClr val="000000"/>
                </a:solidFill>
              </a:rPr>
              <a:t/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en-US" altLang="zh-TW" sz="2400" dirty="0">
                <a:solidFill>
                  <a:srgbClr val="000000"/>
                </a:solidFill>
              </a:rPr>
              <a:t/>
            </a:r>
            <a:br>
              <a:rPr lang="en-US" altLang="zh-TW" sz="2400" dirty="0">
                <a:solidFill>
                  <a:srgbClr val="000000"/>
                </a:solidFill>
              </a:rPr>
            </a:br>
            <a:endParaRPr lang="en-US" altLang="zh-TW" sz="2400" dirty="0">
              <a:solidFill>
                <a:srgbClr val="000000"/>
              </a:solidFill>
            </a:endParaRPr>
          </a:p>
        </p:txBody>
      </p:sp>
      <p:graphicFrame>
        <p:nvGraphicFramePr>
          <p:cNvPr id="4" name="Shape 148"/>
          <p:cNvGraphicFramePr/>
          <p:nvPr>
            <p:extLst>
              <p:ext uri="{D42A27DB-BD31-4B8C-83A1-F6EECF244321}">
                <p14:modId xmlns:p14="http://schemas.microsoft.com/office/powerpoint/2010/main" val="1082860272"/>
              </p:ext>
            </p:extLst>
          </p:nvPr>
        </p:nvGraphicFramePr>
        <p:xfrm>
          <a:off x="3140779" y="3288897"/>
          <a:ext cx="5504051" cy="1280203"/>
        </p:xfrm>
        <a:graphic>
          <a:graphicData uri="http://schemas.openxmlformats.org/drawingml/2006/table">
            <a:tbl>
              <a:tblPr firstRow="1" bandRow="1">
                <a:noFill/>
                <a:tableStyleId>{A17FCDD4-98C9-4037-B45D-F91D6E8D2BD8}</a:tableStyleId>
              </a:tblPr>
              <a:tblGrid>
                <a:gridCol w="1871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08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2455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608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500" b="0" u="none" strike="noStrike" cap="none" dirty="0">
                          <a:solidFill>
                            <a:srgbClr val="000000"/>
                          </a:solidFill>
                        </a:rPr>
                        <a:t>Plosive/Stop</a:t>
                      </a:r>
                    </a:p>
                  </a:txBody>
                  <a:tcPr marL="91451" marR="91451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500" b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爆破音/塞音</a:t>
                      </a:r>
                    </a:p>
                  </a:txBody>
                  <a:tcPr marL="91451" marR="91451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zh-TW" sz="1500" b="0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ambria"/>
                          <a:sym typeface="Arial"/>
                        </a:rPr>
                        <a:t>ㄅㄆㄉㄊㄍㄎ</a:t>
                      </a:r>
                    </a:p>
                  </a:txBody>
                  <a:tcPr marL="91451" marR="91451" marT="45725" marB="4572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0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500" b="0">
                          <a:solidFill>
                            <a:srgbClr val="000000"/>
                          </a:solidFill>
                        </a:rPr>
                        <a:t>Fricative</a:t>
                      </a:r>
                    </a:p>
                  </a:txBody>
                  <a:tcPr marL="91451" marR="91451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500" b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擦音</a:t>
                      </a:r>
                    </a:p>
                  </a:txBody>
                  <a:tcPr marL="91451" marR="91451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zh-TW" sz="1500" b="0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ambria"/>
                          <a:sym typeface="Arial"/>
                        </a:rPr>
                        <a:t>ㄈㄏㄒㄕㄙ</a:t>
                      </a:r>
                    </a:p>
                  </a:txBody>
                  <a:tcPr marL="91451" marR="91451" marT="45725" marB="4572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0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500" b="0">
                          <a:solidFill>
                            <a:srgbClr val="000000"/>
                          </a:solidFill>
                        </a:rPr>
                        <a:t>Affricate</a:t>
                      </a:r>
                    </a:p>
                  </a:txBody>
                  <a:tcPr marL="91451" marR="91451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500" b="0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塞擦音</a:t>
                      </a:r>
                    </a:p>
                  </a:txBody>
                  <a:tcPr marL="91451" marR="91451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zh-TW" sz="1500" b="0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ambria"/>
                          <a:sym typeface="Arial"/>
                        </a:rPr>
                        <a:t>ㄐㄑㄓㄔㄗㄘ</a:t>
                      </a:r>
                    </a:p>
                  </a:txBody>
                  <a:tcPr marL="91451" marR="91451" marT="45725" marB="45725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0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500" b="0" dirty="0">
                          <a:solidFill>
                            <a:srgbClr val="000000"/>
                          </a:solidFill>
                        </a:rPr>
                        <a:t>Nasal</a:t>
                      </a:r>
                    </a:p>
                  </a:txBody>
                  <a:tcPr marL="91451" marR="91451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500" b="0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鼻音</a:t>
                      </a:r>
                    </a:p>
                  </a:txBody>
                  <a:tcPr marL="91451" marR="91451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zh-TW" sz="1500" b="0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ambria"/>
                          <a:sym typeface="Arial"/>
                        </a:rPr>
                        <a:t>ㄇㄋ</a:t>
                      </a:r>
                    </a:p>
                  </a:txBody>
                  <a:tcPr marL="91451" marR="91451" marT="45725" marB="45725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016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/>
              <a:t>Praat - </a:t>
            </a:r>
            <a:r>
              <a:rPr lang="en-US" alt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click </a:t>
            </a:r>
            <a:r>
              <a:rPr lang="en-US" altLang="zh-TW" sz="2400" b="1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View &amp; Edit</a:t>
            </a:r>
            <a:r>
              <a:rPr lang="zh-TW"/>
              <a:t/>
            </a:r>
            <a:br>
              <a:rPr lang="zh-TW"/>
            </a:br>
            <a:endParaRPr lang="zh-TW"/>
          </a:p>
        </p:txBody>
      </p:sp>
      <p:grpSp>
        <p:nvGrpSpPr>
          <p:cNvPr id="191" name="Shape 191"/>
          <p:cNvGrpSpPr/>
          <p:nvPr/>
        </p:nvGrpSpPr>
        <p:grpSpPr>
          <a:xfrm>
            <a:off x="2086454" y="1494677"/>
            <a:ext cx="4971125" cy="3164324"/>
            <a:chOff x="2168263" y="342825"/>
            <a:chExt cx="4971125" cy="3164324"/>
          </a:xfrm>
        </p:grpSpPr>
        <p:pic>
          <p:nvPicPr>
            <p:cNvPr id="192" name="Shape 192"/>
            <p:cNvPicPr preferRelativeResize="0"/>
            <p:nvPr/>
          </p:nvPicPr>
          <p:blipFill rotWithShape="1">
            <a:blip r:embed="rId3">
              <a:alphaModFix/>
            </a:blip>
            <a:srcRect b="30934"/>
            <a:stretch/>
          </p:blipFill>
          <p:spPr>
            <a:xfrm>
              <a:off x="2168263" y="342825"/>
              <a:ext cx="4971125" cy="31643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" name="Shape 193"/>
            <p:cNvSpPr/>
            <p:nvPr/>
          </p:nvSpPr>
          <p:spPr>
            <a:xfrm>
              <a:off x="4776125" y="1190275"/>
              <a:ext cx="2363100" cy="3375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79073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/>
              <a:t>Praat - </a:t>
            </a:r>
            <a:r>
              <a:rPr lang="en-US" alt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Time and Frequency Domain</a:t>
            </a:r>
            <a:r>
              <a:rPr lang="zh-TW"/>
              <a:t/>
            </a:r>
            <a:br>
              <a:rPr lang="zh-TW"/>
            </a:br>
            <a:endParaRPr lang="zh-TW"/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242" y="1416404"/>
            <a:ext cx="6063525" cy="34965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9961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/>
              <a:t>Praat - </a:t>
            </a:r>
            <a:r>
              <a:rPr lang="en-US" alt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Pitch </a:t>
            </a:r>
            <a:r>
              <a:rPr lang="zh-TW" altLang="en-US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音高 </a:t>
            </a:r>
            <a:r>
              <a:rPr lang="en-US" alt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 </a:t>
            </a:r>
            <a:r>
              <a:rPr lang="en-US" altLang="zh-TW" sz="2400" b="1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pitch</a:t>
            </a:r>
            <a:r>
              <a:rPr lang="zh-TW" alt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-&gt; </a:t>
            </a:r>
            <a:r>
              <a:rPr lang="en-US" altLang="zh-TW" sz="2400" b="1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Show pitch</a:t>
            </a:r>
            <a:r>
              <a:rPr lang="zh-TW" altLang="en-US" sz="2400" b="1" i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alt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r>
              <a:rPr lang="zh-TW"/>
              <a:t/>
            </a:r>
            <a:br>
              <a:rPr lang="zh-TW"/>
            </a:br>
            <a:endParaRPr lang="zh-TW"/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0881" y="1386625"/>
            <a:ext cx="5378375" cy="3531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93617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/>
              <a:t>Praat - </a:t>
            </a:r>
            <a:r>
              <a:rPr lang="en-US" alt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Intensity </a:t>
            </a:r>
            <a:r>
              <a:rPr lang="zh-TW" altLang="en-US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音量</a:t>
            </a:r>
            <a:r>
              <a:rPr lang="en-US" alt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 </a:t>
            </a:r>
            <a:r>
              <a:rPr lang="en-US" altLang="zh-TW" sz="2400" b="1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Intensity </a:t>
            </a:r>
            <a:r>
              <a:rPr lang="en-US" alt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-&gt;</a:t>
            </a:r>
            <a:r>
              <a:rPr lang="en-US" altLang="zh-TW" sz="2400" b="1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Show Intensity </a:t>
            </a:r>
            <a:r>
              <a:rPr lang="en-US" altLang="zh-TW" sz="2400" b="1" i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r>
              <a:rPr lang="zh-TW" b="1" i="1"/>
              <a:t/>
            </a:r>
            <a:br>
              <a:rPr lang="zh-TW" b="1" i="1"/>
            </a:br>
            <a:endParaRPr lang="zh-TW" b="1" i="1"/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442" y="1376701"/>
            <a:ext cx="5378375" cy="352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11085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/>
              <a:t>Praat - </a:t>
            </a:r>
            <a:r>
              <a:rPr lang="en-US" alt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Formant </a:t>
            </a:r>
            <a:r>
              <a:rPr lang="zh-TW" altLang="en-US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共鳴 </a:t>
            </a:r>
            <a:r>
              <a:rPr lang="en-US" alt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en-US" altLang="zh-TW" sz="2400" b="1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Formant</a:t>
            </a:r>
            <a:r>
              <a:rPr lang="zh-TW" alt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-&gt; </a:t>
            </a:r>
            <a:r>
              <a:rPr lang="en-US" altLang="zh-TW" sz="2400" b="1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Show formants</a:t>
            </a:r>
            <a:r>
              <a:rPr lang="en-US" alt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r>
              <a:rPr lang="zh-TW"/>
              <a:t/>
            </a:r>
            <a:br>
              <a:rPr lang="zh-TW"/>
            </a:br>
            <a:endParaRPr lang="zh-TW"/>
          </a:p>
        </p:txBody>
      </p:sp>
      <p:pic>
        <p:nvPicPr>
          <p:cNvPr id="217" name="Shape 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806" y="1366753"/>
            <a:ext cx="5420375" cy="3569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39955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819151" y="878257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/>
              <a:t>Praat - </a:t>
            </a:r>
            <a:r>
              <a:rPr lang="en-US" alt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Reminder</a:t>
            </a:r>
            <a:r>
              <a:rPr lang="zh-TW"/>
              <a:t/>
            </a:r>
            <a:br>
              <a:rPr lang="zh-TW"/>
            </a:br>
            <a:endParaRPr lang="zh-TW"/>
          </a:p>
        </p:txBody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819151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178" indent="-380981">
              <a:spcAft>
                <a:spcPts val="0"/>
              </a:spcAft>
              <a:buClr>
                <a:srgbClr val="000000"/>
              </a:buClr>
              <a:buAutoNum type="arabicPeriod"/>
            </a:pPr>
            <a:r>
              <a:rPr lang="en-US" altLang="zh-TW" sz="2400" b="1" i="1" dirty="0">
                <a:solidFill>
                  <a:srgbClr val="000000"/>
                </a:solidFill>
              </a:rPr>
              <a:t>Intensity:</a:t>
            </a:r>
            <a:r>
              <a:rPr lang="zh-TW" altLang="en-US" sz="2400" dirty="0">
                <a:solidFill>
                  <a:srgbClr val="000000"/>
                </a:solidFill>
              </a:rPr>
              <a:t> </a:t>
            </a:r>
            <a:r>
              <a:rPr lang="en-US" altLang="zh-TW" sz="2000" dirty="0">
                <a:solidFill>
                  <a:srgbClr val="000000"/>
                </a:solidFill>
              </a:rPr>
              <a:t>power of all frequency components</a:t>
            </a:r>
            <a:br>
              <a:rPr lang="en-US" altLang="zh-TW" sz="2000" dirty="0">
                <a:solidFill>
                  <a:srgbClr val="000000"/>
                </a:solidFill>
              </a:rPr>
            </a:br>
            <a:r>
              <a:rPr lang="en-US" altLang="zh-TW" sz="2000" dirty="0">
                <a:solidFill>
                  <a:srgbClr val="000000"/>
                </a:solidFill>
              </a:rPr>
              <a:t>Two acoustic signals may have the same intensity but different frequency components.</a:t>
            </a:r>
          </a:p>
          <a:p>
            <a:pPr marL="457178" indent="-380981">
              <a:spcAft>
                <a:spcPts val="0"/>
              </a:spcAft>
              <a:buClr>
                <a:srgbClr val="000000"/>
              </a:buClr>
              <a:buAutoNum type="arabicPeriod"/>
            </a:pPr>
            <a:r>
              <a:rPr lang="en-US" altLang="zh-TW" sz="2400" b="1" i="1" dirty="0">
                <a:solidFill>
                  <a:srgbClr val="000000"/>
                </a:solidFill>
              </a:rPr>
              <a:t>Formant:</a:t>
            </a:r>
            <a:r>
              <a:rPr lang="zh-TW" altLang="en-US" sz="2400" dirty="0">
                <a:solidFill>
                  <a:srgbClr val="000000"/>
                </a:solidFill>
              </a:rPr>
              <a:t> </a:t>
            </a:r>
            <a:r>
              <a:rPr lang="en-US" altLang="zh-TW" sz="2000" dirty="0">
                <a:solidFill>
                  <a:srgbClr val="000000"/>
                </a:solidFill>
              </a:rPr>
              <a:t>acoustic resonance, measured by the peak in the frequency spectrum</a:t>
            </a:r>
            <a:br>
              <a:rPr lang="en-US" altLang="zh-TW" sz="2000" dirty="0">
                <a:solidFill>
                  <a:srgbClr val="000000"/>
                </a:solidFill>
              </a:rPr>
            </a:br>
            <a:r>
              <a:rPr lang="en-US" altLang="zh-TW" sz="2000" dirty="0">
                <a:solidFill>
                  <a:srgbClr val="000000"/>
                </a:solidFill>
              </a:rPr>
              <a:t>You should not  trust the formant detection output for unvoiced initials.</a:t>
            </a:r>
            <a:r>
              <a:rPr lang="zh-TW" altLang="en-US" sz="2400" dirty="0">
                <a:solidFill>
                  <a:srgbClr val="000000"/>
                </a:solidFill>
              </a:rPr>
              <a:t/>
            </a:r>
            <a:br>
              <a:rPr lang="zh-TW" altLang="en-US" sz="2400" dirty="0">
                <a:solidFill>
                  <a:srgbClr val="000000"/>
                </a:solidFill>
              </a:rPr>
            </a:br>
            <a:r>
              <a:rPr lang="zh-TW" altLang="en-US" sz="2400" dirty="0">
                <a:solidFill>
                  <a:srgbClr val="000000"/>
                </a:solidFill>
              </a:rPr>
              <a:t/>
            </a:r>
            <a:br>
              <a:rPr lang="zh-TW" altLang="en-US" sz="2400" dirty="0">
                <a:solidFill>
                  <a:srgbClr val="000000"/>
                </a:solidFill>
              </a:rPr>
            </a:br>
            <a:r>
              <a:rPr lang="zh-TW" altLang="en-US" sz="2400" dirty="0">
                <a:solidFill>
                  <a:srgbClr val="000000"/>
                </a:solidFill>
              </a:rPr>
              <a:t/>
            </a:r>
            <a:br>
              <a:rPr lang="zh-TW" altLang="en-US" sz="2400" dirty="0">
                <a:solidFill>
                  <a:srgbClr val="000000"/>
                </a:solidFill>
              </a:rPr>
            </a:br>
            <a:r>
              <a:rPr lang="zh-TW" altLang="en-US" sz="2400" dirty="0">
                <a:solidFill>
                  <a:srgbClr val="000000"/>
                </a:solidFill>
              </a:rPr>
              <a:t/>
            </a:r>
            <a:br>
              <a:rPr lang="zh-TW" altLang="en-US" sz="2400" dirty="0">
                <a:solidFill>
                  <a:srgbClr val="000000"/>
                </a:solidFill>
              </a:rPr>
            </a:br>
            <a:r>
              <a:rPr lang="zh-TW" alt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alt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alt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alt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zh-TW" altLang="en-US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86328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55"/>
          <p:cNvSpPr txBox="1">
            <a:spLocks/>
          </p:cNvSpPr>
          <p:nvPr/>
        </p:nvSpPr>
        <p:spPr>
          <a:xfrm>
            <a:off x="944336" y="149151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  <a:buChar char="●"/>
              <a:defRPr sz="1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57178" indent="-355582"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en-US" altLang="zh-TW" sz="2400" dirty="0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Zoom </a:t>
            </a:r>
            <a:r>
              <a:rPr lang="en-US" altLang="zh-TW" sz="24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 and Zoom out.</a:t>
            </a:r>
          </a:p>
          <a:p>
            <a:pPr marL="457178" indent="-355582"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en-US" altLang="zh-TW" sz="24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show all or selection part in </a:t>
            </a:r>
            <a:r>
              <a:rPr lang="en-US" altLang="zh-TW" sz="24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Praat</a:t>
            </a:r>
            <a:r>
              <a:rPr lang="en-US" altLang="zh-TW" sz="24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by clicking the buttons on the lower-left corner of UI.</a:t>
            </a:r>
          </a:p>
          <a:p>
            <a:pPr>
              <a:buFont typeface="Calibri"/>
              <a:buNone/>
            </a:pPr>
            <a:r>
              <a:rPr lang="zh-TW" altLang="en-US" sz="24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altLang="en-US" sz="24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altLang="en-US" sz="24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altLang="en-US" sz="24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zh-TW" altLang="en-US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Shape 222"/>
          <p:cNvSpPr txBox="1">
            <a:spLocks/>
          </p:cNvSpPr>
          <p:nvPr/>
        </p:nvSpPr>
        <p:spPr>
          <a:xfrm>
            <a:off x="819151" y="878257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Nunito"/>
              <a:buNone/>
              <a:defRPr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Nunito"/>
              <a:buNone/>
              <a:defRPr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Nunito"/>
              <a:buNone/>
              <a:defRPr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Nunito"/>
              <a:buNone/>
              <a:defRPr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Nunito"/>
              <a:buNone/>
              <a:defRPr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Nunito"/>
              <a:buNone/>
              <a:defRPr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Nunito"/>
              <a:buNone/>
              <a:defRPr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Nunito"/>
              <a:buNone/>
              <a:defRPr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zh-TW" smtClean="0"/>
              <a:t>Praat - </a:t>
            </a:r>
            <a:r>
              <a:rPr lang="en-US" altLang="zh-TW" sz="240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Reminder</a:t>
            </a:r>
            <a:r>
              <a:rPr lang="zh-TW" smtClean="0"/>
              <a:t/>
            </a:r>
            <a:br>
              <a:rPr lang="zh-TW" smtClean="0"/>
            </a:br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686470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altLang="zh-TW" dirty="0"/>
              <a:t>F</a:t>
            </a:r>
            <a:r>
              <a:rPr lang="zh-TW" dirty="0" smtClean="0"/>
              <a:t>iles </a:t>
            </a:r>
            <a:r>
              <a:rPr lang="en-US" altLang="zh-TW" dirty="0"/>
              <a:t>Y</a:t>
            </a:r>
            <a:r>
              <a:rPr lang="zh-TW" dirty="0" smtClean="0"/>
              <a:t>ou</a:t>
            </a:r>
            <a:r>
              <a:rPr lang="en-US" altLang="zh-TW" dirty="0" smtClean="0"/>
              <a:t> Will</a:t>
            </a:r>
            <a:r>
              <a:rPr lang="zh-TW" dirty="0" smtClean="0"/>
              <a:t> </a:t>
            </a:r>
            <a:r>
              <a:rPr lang="en-US" altLang="zh-TW" dirty="0"/>
              <a:t>N</a:t>
            </a:r>
            <a:r>
              <a:rPr lang="zh-TW" dirty="0" smtClean="0"/>
              <a:t>eed</a:t>
            </a:r>
            <a:r>
              <a:rPr lang="zh-TW" dirty="0"/>
              <a:t/>
            </a:r>
            <a:br>
              <a:rPr lang="zh-TW" dirty="0"/>
            </a:br>
            <a:endParaRPr lang="zh-TW" dirty="0"/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819151" y="1442531"/>
            <a:ext cx="7505700" cy="2943371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76197">
              <a:spcAft>
                <a:spcPts val="0"/>
              </a:spcAft>
              <a:buClr>
                <a:srgbClr val="000000"/>
              </a:buClr>
              <a:buNone/>
            </a:pPr>
            <a:r>
              <a:rPr lang="en-US" altLang="zh-TW" sz="2400" dirty="0" smtClean="0">
                <a:solidFill>
                  <a:srgbClr val="000000"/>
                </a:solidFill>
              </a:rPr>
              <a:t>All files you need are in the following link:</a:t>
            </a:r>
          </a:p>
          <a:p>
            <a:pPr marL="76197" lvl="2">
              <a:spcAft>
                <a:spcPts val="0"/>
              </a:spcAft>
              <a:buClr>
                <a:srgbClr val="000000"/>
              </a:buClr>
              <a:buNone/>
            </a:pPr>
            <a:r>
              <a:rPr lang="en-US" altLang="zh-TW" sz="1300" dirty="0" smtClean="0">
                <a:solidFill>
                  <a:srgbClr val="000000"/>
                </a:solidFill>
              </a:rPr>
              <a:t>	</a:t>
            </a:r>
            <a:r>
              <a:rPr lang="en-US" altLang="zh-TW" sz="1500" u="sng" dirty="0" smtClean="0">
                <a:solidFill>
                  <a:schemeClr val="accent6">
                    <a:lumMod val="75000"/>
                  </a:schemeClr>
                </a:solidFill>
              </a:rPr>
              <a:t>http</a:t>
            </a:r>
            <a:r>
              <a:rPr lang="en-US" altLang="zh-TW" sz="1500" u="sng" dirty="0">
                <a:solidFill>
                  <a:schemeClr val="accent6">
                    <a:lumMod val="75000"/>
                  </a:schemeClr>
                </a:solidFill>
              </a:rPr>
              <a:t>://</a:t>
            </a:r>
            <a:r>
              <a:rPr lang="en-US" altLang="zh-TW" sz="1500" u="sng" dirty="0" smtClean="0">
                <a:solidFill>
                  <a:schemeClr val="accent6">
                    <a:lumMod val="75000"/>
                  </a:schemeClr>
                </a:solidFill>
              </a:rPr>
              <a:t>speech.ee.ntu.edu.tw/homework/DSP_HW2-2/</a:t>
            </a:r>
            <a:endParaRPr lang="en-US" altLang="zh-TW" sz="2400" u="sng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76197">
              <a:spcAft>
                <a:spcPts val="0"/>
              </a:spcAft>
              <a:buClr>
                <a:srgbClr val="000000"/>
              </a:buClr>
              <a:buNone/>
            </a:pPr>
            <a:r>
              <a:rPr lang="en-US" altLang="zh-TW" sz="2400" dirty="0" smtClean="0">
                <a:solidFill>
                  <a:srgbClr val="000000"/>
                </a:solidFill>
              </a:rPr>
              <a:t>Contains:</a:t>
            </a:r>
          </a:p>
          <a:p>
            <a:pPr marL="76197">
              <a:spcAft>
                <a:spcPts val="0"/>
              </a:spcAft>
              <a:buClr>
                <a:srgbClr val="000000"/>
              </a:buClr>
              <a:buNone/>
            </a:pPr>
            <a:r>
              <a:rPr lang="en-US" altLang="zh-TW" sz="2400" dirty="0" smtClean="0">
                <a:solidFill>
                  <a:srgbClr val="000000"/>
                </a:solidFill>
              </a:rPr>
              <a:t>	</a:t>
            </a:r>
            <a:r>
              <a:rPr lang="en-US" altLang="zh-TW" sz="1800" dirty="0" smtClean="0">
                <a:solidFill>
                  <a:srgbClr val="000000"/>
                </a:solidFill>
              </a:rPr>
              <a:t>1.</a:t>
            </a:r>
            <a:r>
              <a:rPr lang="en-US" altLang="zh-TW" sz="2400" dirty="0" smtClean="0">
                <a:solidFill>
                  <a:srgbClr val="000000"/>
                </a:solidFill>
              </a:rPr>
              <a:t> </a:t>
            </a:r>
            <a:r>
              <a:rPr lang="en-US" altLang="zh-TW" sz="1800" dirty="0" smtClean="0">
                <a:solidFill>
                  <a:srgbClr val="000000"/>
                </a:solidFill>
              </a:rPr>
              <a:t>Syllable </a:t>
            </a:r>
            <a:r>
              <a:rPr lang="en-US" altLang="zh-TW" sz="1800" dirty="0">
                <a:solidFill>
                  <a:srgbClr val="000000"/>
                </a:solidFill>
              </a:rPr>
              <a:t>table (</a:t>
            </a:r>
            <a:r>
              <a:rPr lang="zh-TW" altLang="en-US" sz="1800" dirty="0">
                <a:solidFill>
                  <a:srgbClr val="000000"/>
                </a:solidFill>
              </a:rPr>
              <a:t>標</a:t>
            </a:r>
            <a:r>
              <a:rPr lang="zh-TW" altLang="en-US" sz="1800" dirty="0" smtClean="0">
                <a:solidFill>
                  <a:srgbClr val="000000"/>
                </a:solidFill>
              </a:rPr>
              <a:t>註</a:t>
            </a:r>
            <a:r>
              <a:rPr lang="zh-TW" altLang="en-US" sz="1800" dirty="0">
                <a:solidFill>
                  <a:srgbClr val="000000"/>
                </a:solidFill>
              </a:rPr>
              <a:t>時會</a:t>
            </a:r>
            <a:r>
              <a:rPr lang="zh-TW" altLang="en-US" sz="1800" dirty="0" smtClean="0">
                <a:solidFill>
                  <a:srgbClr val="000000"/>
                </a:solidFill>
              </a:rPr>
              <a:t>用到</a:t>
            </a:r>
            <a:r>
              <a:rPr lang="en-US" altLang="zh-TW" sz="1800" dirty="0" smtClean="0">
                <a:solidFill>
                  <a:srgbClr val="000000"/>
                </a:solidFill>
              </a:rPr>
              <a:t>)</a:t>
            </a:r>
            <a:endParaRPr lang="en-US" altLang="zh-TW" sz="1800" dirty="0">
              <a:solidFill>
                <a:srgbClr val="000000"/>
              </a:solidFill>
            </a:endParaRPr>
          </a:p>
          <a:p>
            <a:pPr marL="76197">
              <a:spcAft>
                <a:spcPts val="0"/>
              </a:spcAft>
              <a:buClr>
                <a:srgbClr val="000000"/>
              </a:buClr>
              <a:buNone/>
            </a:pPr>
            <a:r>
              <a:rPr lang="en-US" altLang="zh-TW" sz="1800" dirty="0">
                <a:solidFill>
                  <a:srgbClr val="000000"/>
                </a:solidFill>
              </a:rPr>
              <a:t>	</a:t>
            </a:r>
            <a:r>
              <a:rPr lang="en-US" altLang="zh-TW" sz="1800" dirty="0" smtClean="0">
                <a:solidFill>
                  <a:srgbClr val="000000"/>
                </a:solidFill>
              </a:rPr>
              <a:t>2. Phonetic </a:t>
            </a:r>
            <a:r>
              <a:rPr lang="en-US" altLang="zh-TW" sz="1800" dirty="0">
                <a:solidFill>
                  <a:srgbClr val="000000"/>
                </a:solidFill>
              </a:rPr>
              <a:t>class table (</a:t>
            </a:r>
            <a:r>
              <a:rPr lang="zh-TW" altLang="en-US" sz="1800" dirty="0">
                <a:solidFill>
                  <a:srgbClr val="000000"/>
                </a:solidFill>
              </a:rPr>
              <a:t>聲韻母表</a:t>
            </a:r>
            <a:r>
              <a:rPr lang="en-US" altLang="zh-TW" sz="1800" dirty="0" smtClean="0">
                <a:solidFill>
                  <a:srgbClr val="000000"/>
                </a:solidFill>
              </a:rPr>
              <a:t>)</a:t>
            </a:r>
          </a:p>
          <a:p>
            <a:pPr marL="76197">
              <a:spcAft>
                <a:spcPts val="0"/>
              </a:spcAft>
              <a:buClr>
                <a:srgbClr val="000000"/>
              </a:buClr>
              <a:buNone/>
            </a:pPr>
            <a:r>
              <a:rPr lang="en-US" altLang="zh-TW" sz="1800" dirty="0" smtClean="0">
                <a:solidFill>
                  <a:srgbClr val="000000"/>
                </a:solidFill>
              </a:rPr>
              <a:t>	3. FAQ</a:t>
            </a:r>
          </a:p>
          <a:p>
            <a:pPr marL="76197">
              <a:spcAft>
                <a:spcPts val="0"/>
              </a:spcAft>
              <a:buClr>
                <a:srgbClr val="000000"/>
              </a:buClr>
              <a:buNone/>
            </a:pPr>
            <a:r>
              <a:rPr lang="en-US" altLang="zh-TW" sz="1800" dirty="0" smtClean="0">
                <a:solidFill>
                  <a:srgbClr val="000000"/>
                </a:solidFill>
              </a:rPr>
              <a:t>	4. Audio data</a:t>
            </a:r>
            <a:r>
              <a:rPr lang="zh-TW" altLang="en-US" sz="1800" dirty="0" smtClean="0">
                <a:solidFill>
                  <a:srgbClr val="000000"/>
                </a:solidFill>
              </a:rPr>
              <a:t> </a:t>
            </a:r>
            <a:r>
              <a:rPr lang="en-US" altLang="zh-TW" sz="1800" dirty="0" smtClean="0">
                <a:solidFill>
                  <a:srgbClr val="000000"/>
                </a:solidFill>
              </a:rPr>
              <a:t>for labeling</a:t>
            </a:r>
            <a:endParaRPr lang="en-US" altLang="zh-TW" sz="1800" u="sng" dirty="0" smtClean="0">
              <a:solidFill>
                <a:schemeClr val="hlink"/>
              </a:solidFill>
            </a:endParaRPr>
          </a:p>
          <a:p>
            <a:pPr marL="76197">
              <a:spcAft>
                <a:spcPts val="0"/>
              </a:spcAft>
              <a:buClr>
                <a:srgbClr val="000000"/>
              </a:buClr>
              <a:buNone/>
            </a:pPr>
            <a:r>
              <a:rPr lang="en-US" altLang="zh-TW" sz="1800" dirty="0" smtClean="0">
                <a:solidFill>
                  <a:srgbClr val="000000"/>
                </a:solidFill>
              </a:rPr>
              <a:t>	</a:t>
            </a:r>
            <a:endParaRPr lang="en-US" altLang="zh-TW" sz="1800" u="sng" dirty="0" smtClean="0">
              <a:solidFill>
                <a:schemeClr val="hlink"/>
              </a:solidFill>
              <a:hlinkClick r:id="rId3"/>
            </a:endParaRPr>
          </a:p>
          <a:p>
            <a:pPr marL="76197">
              <a:spcAft>
                <a:spcPts val="0"/>
              </a:spcAft>
              <a:buClr>
                <a:srgbClr val="000000"/>
              </a:buClr>
              <a:buNone/>
            </a:pPr>
            <a:r>
              <a:rPr lang="zh-TW" altLang="en-US" sz="2400" dirty="0">
                <a:solidFill>
                  <a:srgbClr val="000000"/>
                </a:solidFill>
              </a:rPr>
              <a:t/>
            </a:r>
            <a:br>
              <a:rPr lang="zh-TW" altLang="en-US" sz="2400" dirty="0">
                <a:solidFill>
                  <a:srgbClr val="000000"/>
                </a:solidFill>
              </a:rPr>
            </a:br>
            <a:r>
              <a:rPr lang="zh-TW" alt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alt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alt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alt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zh-TW" altLang="en-US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 dirty="0" smtClean="0"/>
              <a:t>Praat</a:t>
            </a:r>
            <a:r>
              <a:rPr lang="zh-TW" dirty="0"/>
              <a:t/>
            </a:r>
            <a:br>
              <a:rPr lang="zh-TW" dirty="0"/>
            </a:br>
            <a:endParaRPr lang="zh-TW" dirty="0"/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819151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178" indent="-380981">
              <a:spcAft>
                <a:spcPts val="0"/>
              </a:spcAft>
              <a:buClr>
                <a:srgbClr val="000000"/>
              </a:buClr>
              <a:buAutoNum type="arabicPeriod"/>
            </a:pPr>
            <a:r>
              <a:rPr lang="en-US" altLang="zh-TW" sz="2400" dirty="0">
                <a:solidFill>
                  <a:srgbClr val="000000"/>
                </a:solidFill>
              </a:rPr>
              <a:t>Download</a:t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en-US" altLang="zh-TW" sz="2400" u="sng" dirty="0">
                <a:solidFill>
                  <a:schemeClr val="hlink"/>
                </a:solidFill>
                <a:hlinkClick r:id="rId3"/>
              </a:rPr>
              <a:t>http://www.fon.hum.uva.nl/praat/</a:t>
            </a:r>
          </a:p>
          <a:p>
            <a:pPr marL="457178" indent="-380981">
              <a:spcAft>
                <a:spcPts val="0"/>
              </a:spcAft>
              <a:buClr>
                <a:srgbClr val="000000"/>
              </a:buClr>
              <a:buAutoNum type="arabicPeriod"/>
            </a:pPr>
            <a:r>
              <a:rPr lang="en-US" altLang="zh-TW" sz="2400" dirty="0">
                <a:solidFill>
                  <a:srgbClr val="000000"/>
                </a:solidFill>
              </a:rPr>
              <a:t>How to </a:t>
            </a:r>
            <a:r>
              <a:rPr lang="en-US" altLang="zh-TW" sz="2400" dirty="0" smtClean="0">
                <a:solidFill>
                  <a:srgbClr val="000000"/>
                </a:solidFill>
              </a:rPr>
              <a:t>label text file in </a:t>
            </a:r>
            <a:r>
              <a:rPr lang="en-US" altLang="zh-TW" sz="2400" dirty="0" err="1" smtClean="0">
                <a:solidFill>
                  <a:srgbClr val="000000"/>
                </a:solidFill>
              </a:rPr>
              <a:t>Praat</a:t>
            </a:r>
            <a:endParaRPr lang="en-US" altLang="zh-TW" sz="2400" dirty="0">
              <a:solidFill>
                <a:srgbClr val="000000"/>
              </a:solidFill>
            </a:endParaRPr>
          </a:p>
          <a:p>
            <a:pPr marL="457178" indent="-380981">
              <a:spcAft>
                <a:spcPts val="0"/>
              </a:spcAft>
              <a:buClr>
                <a:srgbClr val="000000"/>
              </a:buClr>
              <a:buAutoNum type="arabicPeriod"/>
            </a:pPr>
            <a:r>
              <a:rPr lang="en-US" altLang="zh-TW" sz="2400" dirty="0" smtClean="0">
                <a:solidFill>
                  <a:srgbClr val="000000"/>
                </a:solidFill>
              </a:rPr>
              <a:t>Some additional functions in </a:t>
            </a:r>
            <a:r>
              <a:rPr lang="en-US" altLang="zh-TW" sz="2400" dirty="0" err="1" smtClean="0">
                <a:solidFill>
                  <a:srgbClr val="000000"/>
                </a:solidFill>
              </a:rPr>
              <a:t>Praat</a:t>
            </a:r>
            <a:r>
              <a:rPr lang="en-US" altLang="zh-TW" sz="2400" dirty="0" smtClean="0">
                <a:solidFill>
                  <a:srgbClr val="000000"/>
                </a:solidFill>
              </a:rPr>
              <a:t> (appendix)</a:t>
            </a:r>
            <a:r>
              <a:rPr lang="en-US" altLang="zh-TW" sz="2400" dirty="0">
                <a:solidFill>
                  <a:srgbClr val="000000"/>
                </a:solidFill>
              </a:rPr>
              <a:t/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en-US" altLang="zh-TW" sz="2400" dirty="0">
                <a:solidFill>
                  <a:srgbClr val="000000"/>
                </a:solidFill>
              </a:rPr>
              <a:t/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en-US" altLang="zh-TW" sz="2400" dirty="0">
                <a:solidFill>
                  <a:srgbClr val="000000"/>
                </a:solidFill>
              </a:rPr>
              <a:t/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zh-TW" alt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alt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alt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alt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zh-TW" altLang="en-US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/>
              <a:t>Praat</a:t>
            </a:r>
            <a:br>
              <a:rPr lang="zh-TW"/>
            </a:br>
            <a:endParaRPr lang="zh-TW"/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819151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endParaRPr>
              <a:solidFill>
                <a:srgbClr val="000000"/>
              </a:solidFill>
            </a:endParaRPr>
          </a:p>
        </p:txBody>
      </p:sp>
      <p:grpSp>
        <p:nvGrpSpPr>
          <p:cNvPr id="175" name="Shape 175"/>
          <p:cNvGrpSpPr/>
          <p:nvPr/>
        </p:nvGrpSpPr>
        <p:grpSpPr>
          <a:xfrm>
            <a:off x="2118875" y="845602"/>
            <a:ext cx="6424900" cy="3811027"/>
            <a:chOff x="2118874" y="845600"/>
            <a:chExt cx="6424900" cy="3811026"/>
          </a:xfrm>
        </p:grpSpPr>
        <p:pic>
          <p:nvPicPr>
            <p:cNvPr id="176" name="Shape 17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874" y="845601"/>
              <a:ext cx="6424900" cy="3811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Shape 177"/>
            <p:cNvSpPr/>
            <p:nvPr/>
          </p:nvSpPr>
          <p:spPr>
            <a:xfrm>
              <a:off x="2118875" y="845600"/>
              <a:ext cx="3292358" cy="356333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/>
              <a:t>Praat - </a:t>
            </a:r>
            <a:r>
              <a:rPr lang="en-US" alt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Read from file (.wav  file)</a:t>
            </a:r>
            <a:r>
              <a:rPr lang="zh-TW"/>
              <a:t/>
            </a:r>
            <a:br>
              <a:rPr lang="zh-TW"/>
            </a:br>
            <a:endParaRPr lang="zh-TW"/>
          </a:p>
        </p:txBody>
      </p:sp>
      <p:grpSp>
        <p:nvGrpSpPr>
          <p:cNvPr id="183" name="Shape 183"/>
          <p:cNvGrpSpPr/>
          <p:nvPr/>
        </p:nvGrpSpPr>
        <p:grpSpPr>
          <a:xfrm>
            <a:off x="1869487" y="1437749"/>
            <a:ext cx="5478676" cy="3466196"/>
            <a:chOff x="2310250" y="2033575"/>
            <a:chExt cx="4739749" cy="2914975"/>
          </a:xfrm>
        </p:grpSpPr>
        <p:pic>
          <p:nvPicPr>
            <p:cNvPr id="184" name="Shape 1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10250" y="2033575"/>
              <a:ext cx="4739749" cy="2914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" name="Shape 185"/>
            <p:cNvSpPr/>
            <p:nvPr/>
          </p:nvSpPr>
          <p:spPr>
            <a:xfrm>
              <a:off x="2730650" y="2481125"/>
              <a:ext cx="3803100" cy="2283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 dirty="0"/>
              <a:t>Praat - </a:t>
            </a:r>
            <a:r>
              <a:rPr lang="en-US" altLang="zh-TW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Label a wave file (</a:t>
            </a:r>
            <a:r>
              <a:rPr lang="en-US" altLang="zh-TW" sz="2400" b="1" i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Annotate</a:t>
            </a:r>
            <a:r>
              <a:rPr lang="zh-TW" alt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-&gt; </a:t>
            </a:r>
            <a:r>
              <a:rPr lang="en-US" altLang="zh-TW" sz="2400" b="1" i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lang="en-US" altLang="zh-TW" sz="2400" b="1" i="1" dirty="0" err="1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TextGrid</a:t>
            </a:r>
            <a:r>
              <a:rPr lang="en-US" altLang="zh-TW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zh-TW" dirty="0"/>
              <a:t> </a:t>
            </a:r>
            <a:br>
              <a:rPr lang="zh-TW" dirty="0"/>
            </a:br>
            <a:endParaRPr lang="zh-TW" dirty="0"/>
          </a:p>
        </p:txBody>
      </p:sp>
      <p:pic>
        <p:nvPicPr>
          <p:cNvPr id="229" name="Shape 229"/>
          <p:cNvPicPr preferRelativeResize="0"/>
          <p:nvPr/>
        </p:nvPicPr>
        <p:blipFill rotWithShape="1">
          <a:blip r:embed="rId3">
            <a:alphaModFix/>
          </a:blip>
          <a:srcRect b="38488"/>
          <a:stretch/>
        </p:blipFill>
        <p:spPr>
          <a:xfrm>
            <a:off x="2247525" y="1406478"/>
            <a:ext cx="4107400" cy="352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/>
          <p:nvPr/>
        </p:nvSpPr>
        <p:spPr>
          <a:xfrm>
            <a:off x="4398802" y="3255625"/>
            <a:ext cx="1995900" cy="248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1" name="Shape 231"/>
          <p:cNvSpPr/>
          <p:nvPr/>
        </p:nvSpPr>
        <p:spPr>
          <a:xfrm>
            <a:off x="4448451" y="3652801"/>
            <a:ext cx="1668300" cy="248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2" name="Shape 232"/>
          <p:cNvSpPr txBox="1"/>
          <p:nvPr/>
        </p:nvSpPr>
        <p:spPr>
          <a:xfrm>
            <a:off x="4021502" y="3166250"/>
            <a:ext cx="5719500" cy="66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altLang="zh-TW" b="1">
                <a:solidFill>
                  <a:srgbClr val="FF0000"/>
                </a:solidFill>
              </a:rPr>
              <a:t>1.</a:t>
            </a:r>
          </a:p>
        </p:txBody>
      </p:sp>
      <p:sp>
        <p:nvSpPr>
          <p:cNvPr id="233" name="Shape 233"/>
          <p:cNvSpPr txBox="1"/>
          <p:nvPr/>
        </p:nvSpPr>
        <p:spPr>
          <a:xfrm>
            <a:off x="4021502" y="3596701"/>
            <a:ext cx="5719500" cy="66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altLang="zh-TW" b="1">
                <a:solidFill>
                  <a:srgbClr val="FF0000"/>
                </a:solidFill>
              </a:rPr>
              <a:t>2.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/>
              <a:t>Praat - </a:t>
            </a:r>
            <a:r>
              <a:rPr lang="en-US" alt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Label a wave file </a:t>
            </a:r>
            <a:r>
              <a:rPr lang="zh-TW"/>
              <a:t/>
            </a:r>
            <a:br>
              <a:rPr lang="zh-TW"/>
            </a:br>
            <a:endParaRPr lang="zh-TW"/>
          </a:p>
        </p:txBody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819151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178" indent="-355582"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en-US" altLang="zh-TW" sz="2400" dirty="0">
                <a:solidFill>
                  <a:srgbClr val="000000"/>
                </a:solidFill>
              </a:rPr>
              <a:t>Create one interval tier named RCDIF</a:t>
            </a:r>
          </a:p>
          <a:p>
            <a:pPr marL="457178" indent="-355582"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en-US" altLang="zh-TW" sz="2400" dirty="0">
                <a:solidFill>
                  <a:srgbClr val="000000"/>
                </a:solidFill>
              </a:rPr>
              <a:t>No point tiers</a:t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en-US" altLang="zh-TW" sz="2400" dirty="0">
                <a:solidFill>
                  <a:srgbClr val="000000"/>
                </a:solidFill>
              </a:rPr>
              <a:t/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en-US" altLang="zh-TW" sz="2400" dirty="0">
                <a:solidFill>
                  <a:srgbClr val="000000"/>
                </a:solidFill>
              </a:rPr>
              <a:t/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en-US" altLang="zh-TW" sz="2400" dirty="0">
                <a:solidFill>
                  <a:srgbClr val="000000"/>
                </a:solidFill>
              </a:rPr>
              <a:t/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zh-TW" alt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alt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alt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alt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zh-TW" altLang="en-US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830" y="2518492"/>
            <a:ext cx="6610351" cy="19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2668</TotalTime>
  <Words>585</Words>
  <Application>Microsoft Office PowerPoint</Application>
  <PresentationFormat>如螢幕大小 (16:9)</PresentationFormat>
  <Paragraphs>142</Paragraphs>
  <Slides>37</Slides>
  <Notes>35</Notes>
  <HiddenSlides>1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4" baseType="lpstr">
      <vt:lpstr>Calibri</vt:lpstr>
      <vt:lpstr>Nunito</vt:lpstr>
      <vt:lpstr>微軟正黑體</vt:lpstr>
      <vt:lpstr>Arial</vt:lpstr>
      <vt:lpstr>Cambria</vt:lpstr>
      <vt:lpstr>微軟正黑體</vt:lpstr>
      <vt:lpstr>Shift</vt:lpstr>
      <vt:lpstr>DSP HW2-2 Speech Analysis</vt:lpstr>
      <vt:lpstr>Outline</vt:lpstr>
      <vt:lpstr>Introduction </vt:lpstr>
      <vt:lpstr>Files You Will Need </vt:lpstr>
      <vt:lpstr>Praat </vt:lpstr>
      <vt:lpstr>Praat </vt:lpstr>
      <vt:lpstr>Praat - Read from file (.wav  file) </vt:lpstr>
      <vt:lpstr>Praat - Label a wave file (Annotate -&gt; To TextGrid)  </vt:lpstr>
      <vt:lpstr>Praat - Label a wave file  </vt:lpstr>
      <vt:lpstr>Praat - Label a wave file  </vt:lpstr>
      <vt:lpstr>Praat - Label a wave file  </vt:lpstr>
      <vt:lpstr>Praat - Label a wave file  </vt:lpstr>
      <vt:lpstr>Praat - After labeling  </vt:lpstr>
      <vt:lpstr>Praat - Save your Label file  </vt:lpstr>
      <vt:lpstr>Report - Part 1 (20%) </vt:lpstr>
      <vt:lpstr>Part 1 Reminders</vt:lpstr>
      <vt:lpstr>Report - Part 2 (30%)</vt:lpstr>
      <vt:lpstr>Part 2 - example：Plosive b (ㄅ)</vt:lpstr>
      <vt:lpstr>Part 2 - example：Plosive p (ㄆ)</vt:lpstr>
      <vt:lpstr>Part 2 - Reminder</vt:lpstr>
      <vt:lpstr>Report - Part 3 (50%)</vt:lpstr>
      <vt:lpstr>Report - Part 3 (50%)</vt:lpstr>
      <vt:lpstr>Report - Bonus (10%)</vt:lpstr>
      <vt:lpstr>Report - Bonus (10%)</vt:lpstr>
      <vt:lpstr>Report - Bonus (10%)</vt:lpstr>
      <vt:lpstr>Submission Requirements</vt:lpstr>
      <vt:lpstr>Submission Requirements</vt:lpstr>
      <vt:lpstr>If you have any problem…</vt:lpstr>
      <vt:lpstr>Homework 2</vt:lpstr>
      <vt:lpstr>Appendix</vt:lpstr>
      <vt:lpstr>Praat - click View &amp; Edit </vt:lpstr>
      <vt:lpstr>Praat - Time and Frequency Domain </vt:lpstr>
      <vt:lpstr>Praat - Pitch 音高 ( pitch -&gt; Show pitch ) </vt:lpstr>
      <vt:lpstr>Praat - Intensity 音量( Intensity -&gt;Show Intensity ) </vt:lpstr>
      <vt:lpstr>Praat - Formant 共鳴 (Formant -&gt; Show formants) </vt:lpstr>
      <vt:lpstr>Praat - Reminder 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DSP HW2-2 Speech Analysis</dc:title>
  <dc:creator>張致強</dc:creator>
  <cp:lastModifiedBy>永豪 林</cp:lastModifiedBy>
  <cp:revision>44</cp:revision>
  <dcterms:modified xsi:type="dcterms:W3CDTF">2022-10-18T06:45:17Z</dcterms:modified>
</cp:coreProperties>
</file>